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9"/>
  </p:notesMasterIdLst>
  <p:handoutMasterIdLst>
    <p:handoutMasterId r:id="rId20"/>
  </p:handoutMasterIdLst>
  <p:sldIdLst>
    <p:sldId id="256" r:id="rId5"/>
    <p:sldId id="267" r:id="rId6"/>
    <p:sldId id="262" r:id="rId7"/>
    <p:sldId id="266" r:id="rId8"/>
    <p:sldId id="260" r:id="rId9"/>
    <p:sldId id="265" r:id="rId10"/>
    <p:sldId id="259" r:id="rId11"/>
    <p:sldId id="263" r:id="rId12"/>
    <p:sldId id="268" r:id="rId13"/>
    <p:sldId id="257" r:id="rId14"/>
    <p:sldId id="264" r:id="rId15"/>
    <p:sldId id="258" r:id="rId16"/>
    <p:sldId id="261"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6766"/>
    <a:srgbClr val="FDB825"/>
    <a:srgbClr val="1E417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8879" autoAdjust="0"/>
  </p:normalViewPr>
  <p:slideViewPr>
    <p:cSldViewPr snapToGrid="0">
      <p:cViewPr varScale="1">
        <p:scale>
          <a:sx n="47" d="100"/>
          <a:sy n="47" d="100"/>
        </p:scale>
        <p:origin x="42" y="186"/>
      </p:cViewPr>
      <p:guideLst>
        <p:guide orient="horz" pos="2160"/>
        <p:guide pos="3840"/>
      </p:guideLst>
    </p:cSldViewPr>
  </p:slideViewPr>
  <p:notesTextViewPr>
    <p:cViewPr>
      <p:scale>
        <a:sx n="1" d="1"/>
        <a:sy n="1" d="1"/>
      </p:scale>
      <p:origin x="0" y="0"/>
    </p:cViewPr>
  </p:notesTextViewPr>
  <p:notesViewPr>
    <p:cSldViewPr snapToGrid="0">
      <p:cViewPr varScale="1">
        <p:scale>
          <a:sx n="96" d="100"/>
          <a:sy n="96" d="100"/>
        </p:scale>
        <p:origin x="355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A0E553-06DA-48EB-97DB-8667D6CBB1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6DAA7E-5458-4114-B825-A3085441B0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48D0B0-549A-4321-8577-49D163D9A71F}" type="datetimeFigureOut">
              <a:rPr lang="en-US" smtClean="0"/>
              <a:t>7/15/2020</a:t>
            </a:fld>
            <a:endParaRPr lang="en-US"/>
          </a:p>
        </p:txBody>
      </p:sp>
      <p:sp>
        <p:nvSpPr>
          <p:cNvPr id="4" name="Footer Placeholder 3">
            <a:extLst>
              <a:ext uri="{FF2B5EF4-FFF2-40B4-BE49-F238E27FC236}">
                <a16:creationId xmlns:a16="http://schemas.microsoft.com/office/drawing/2014/main" id="{4254548F-499B-46E2-92BC-7FEAC98FC9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D8B644D-0B97-498D-ACD9-CDC6321850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334D8F-6351-45E9-AD0F-56931378A8F4}" type="slidenum">
              <a:rPr lang="en-US" smtClean="0"/>
              <a:t>‹#›</a:t>
            </a:fld>
            <a:endParaRPr lang="en-US"/>
          </a:p>
        </p:txBody>
      </p:sp>
    </p:spTree>
    <p:extLst>
      <p:ext uri="{BB962C8B-B14F-4D97-AF65-F5344CB8AC3E}">
        <p14:creationId xmlns:p14="http://schemas.microsoft.com/office/powerpoint/2010/main" val="329106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72D1B-6837-4C3A-A60E-3F43F2015CA3}" type="datetimeFigureOut">
              <a:rPr lang="en-US" smtClean="0"/>
              <a:t>7/15/2020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3AC68-F774-481B-A665-AED8204E2D23}" type="slidenum">
              <a:rPr lang="en-US" smtClean="0"/>
              <a:t>‹#›</a:t>
            </a:fld>
            <a:endParaRPr lang="en-US"/>
          </a:p>
        </p:txBody>
      </p:sp>
    </p:spTree>
    <p:extLst>
      <p:ext uri="{BB962C8B-B14F-4D97-AF65-F5344CB8AC3E}">
        <p14:creationId xmlns:p14="http://schemas.microsoft.com/office/powerpoint/2010/main" val="1224220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Andy: “</a:t>
            </a:r>
            <a:r>
              <a:rPr lang="en-US" sz="1200" kern="1200" dirty="0">
                <a:solidFill>
                  <a:schemeClr val="tx1"/>
                </a:solidFill>
                <a:effectLst/>
                <a:latin typeface="+mn-lt"/>
                <a:ea typeface="+mn-ea"/>
                <a:cs typeface="+mn-cs"/>
              </a:rPr>
              <a:t>Mostly what we do in behavioral health services is Housing First or Supportive Housing programs these are often operated by mental health providers like CMHCs. Rental assistance programs are often operated by human service non-profits. </a:t>
            </a:r>
            <a:r>
              <a:rPr lang="en-US" dirty="0"/>
              <a:t>”</a:t>
            </a:r>
          </a:p>
          <a:p>
            <a:endParaRPr lang="en-US" dirty="0"/>
          </a:p>
          <a:p>
            <a:r>
              <a:rPr lang="en-US" dirty="0"/>
              <a:t>SHF: https://www.kdads.ks.gov/provider-home/providers/grant-and-contract-supported-programs/supported-housing-funds</a:t>
            </a:r>
          </a:p>
        </p:txBody>
      </p:sp>
      <p:sp>
        <p:nvSpPr>
          <p:cNvPr id="4" name="Slide Number Placeholder 3"/>
          <p:cNvSpPr>
            <a:spLocks noGrp="1"/>
          </p:cNvSpPr>
          <p:nvPr>
            <p:ph type="sldNum" sz="quarter" idx="5"/>
          </p:nvPr>
        </p:nvSpPr>
        <p:spPr/>
        <p:txBody>
          <a:bodyPr/>
          <a:lstStyle/>
          <a:p>
            <a:fld id="{1CA3AC68-F774-481B-A665-AED8204E2D23}" type="slidenum">
              <a:rPr lang="en-US" smtClean="0"/>
              <a:t>6</a:t>
            </a:fld>
            <a:endParaRPr lang="en-US"/>
          </a:p>
        </p:txBody>
      </p:sp>
    </p:spTree>
    <p:extLst>
      <p:ext uri="{BB962C8B-B14F-4D97-AF65-F5344CB8AC3E}">
        <p14:creationId xmlns:p14="http://schemas.microsoft.com/office/powerpoint/2010/main" val="1480199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 First – programs that provide homeless individuals with housing before addressing any other needs. Pilots have been conducted in Wichita, SN County, and WY County. KDADS has advocated for expansion of the program</a:t>
            </a:r>
          </a:p>
          <a:p>
            <a:endParaRPr lang="en-US" dirty="0"/>
          </a:p>
          <a:p>
            <a:r>
              <a:rPr lang="en-US" dirty="0"/>
              <a:t>Housing authorities can provide direct aid (</a:t>
            </a:r>
            <a:r>
              <a:rPr lang="en-US"/>
              <a:t>ex: Section </a:t>
            </a:r>
            <a:r>
              <a:rPr lang="en-US" dirty="0"/>
              <a:t>8) to individuals or connect them with private/non-profit aid. </a:t>
            </a:r>
          </a:p>
        </p:txBody>
      </p:sp>
      <p:sp>
        <p:nvSpPr>
          <p:cNvPr id="4" name="Slide Number Placeholder 3"/>
          <p:cNvSpPr>
            <a:spLocks noGrp="1"/>
          </p:cNvSpPr>
          <p:nvPr>
            <p:ph type="sldNum" sz="quarter" idx="5"/>
          </p:nvPr>
        </p:nvSpPr>
        <p:spPr/>
        <p:txBody>
          <a:bodyPr/>
          <a:lstStyle/>
          <a:p>
            <a:fld id="{1CA3AC68-F774-481B-A665-AED8204E2D23}" type="slidenum">
              <a:rPr lang="en-US" smtClean="0"/>
              <a:t>7</a:t>
            </a:fld>
            <a:endParaRPr lang="en-US"/>
          </a:p>
        </p:txBody>
      </p:sp>
    </p:spTree>
    <p:extLst>
      <p:ext uri="{BB962C8B-B14F-4D97-AF65-F5344CB8AC3E}">
        <p14:creationId xmlns:p14="http://schemas.microsoft.com/office/powerpoint/2010/main" val="3881969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130% of FPL is $34,060 for a family of four </a:t>
            </a:r>
          </a:p>
        </p:txBody>
      </p:sp>
      <p:sp>
        <p:nvSpPr>
          <p:cNvPr id="4" name="Slide Number Placeholder 3"/>
          <p:cNvSpPr>
            <a:spLocks noGrp="1"/>
          </p:cNvSpPr>
          <p:nvPr>
            <p:ph type="sldNum" sz="quarter" idx="5"/>
          </p:nvPr>
        </p:nvSpPr>
        <p:spPr/>
        <p:txBody>
          <a:bodyPr/>
          <a:lstStyle/>
          <a:p>
            <a:fld id="{1CA3AC68-F774-481B-A665-AED8204E2D23}" type="slidenum">
              <a:rPr lang="en-US" smtClean="0"/>
              <a:t>8</a:t>
            </a:fld>
            <a:endParaRPr lang="en-US"/>
          </a:p>
        </p:txBody>
      </p:sp>
    </p:spTree>
    <p:extLst>
      <p:ext uri="{BB962C8B-B14F-4D97-AF65-F5344CB8AC3E}">
        <p14:creationId xmlns:p14="http://schemas.microsoft.com/office/powerpoint/2010/main" val="3820280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Partner with local restaurants to provide food to vulnerable populations – stimulates the local economy and provides food to those that need it most ex: Ladybird Diner</a:t>
            </a:r>
          </a:p>
          <a:p>
            <a:pPr marL="171450" indent="-171450">
              <a:buFontTx/>
              <a:buChar char="-"/>
            </a:pPr>
            <a:r>
              <a:rPr lang="en-US" dirty="0"/>
              <a:t>Only Amazon and Walmart have been approved for Online EBT in Kansas. Encouraging local grocers to pursue online EBT will allow them to keep those SNAP $s in the local economy </a:t>
            </a:r>
          </a:p>
        </p:txBody>
      </p:sp>
      <p:sp>
        <p:nvSpPr>
          <p:cNvPr id="4" name="Slide Number Placeholder 3"/>
          <p:cNvSpPr>
            <a:spLocks noGrp="1"/>
          </p:cNvSpPr>
          <p:nvPr>
            <p:ph type="sldNum" sz="quarter" idx="5"/>
          </p:nvPr>
        </p:nvSpPr>
        <p:spPr/>
        <p:txBody>
          <a:bodyPr/>
          <a:lstStyle/>
          <a:p>
            <a:fld id="{1CA3AC68-F774-481B-A665-AED8204E2D23}" type="slidenum">
              <a:rPr lang="en-US" smtClean="0"/>
              <a:t>10</a:t>
            </a:fld>
            <a:endParaRPr lang="en-US"/>
          </a:p>
        </p:txBody>
      </p:sp>
    </p:spTree>
    <p:extLst>
      <p:ext uri="{BB962C8B-B14F-4D97-AF65-F5344CB8AC3E}">
        <p14:creationId xmlns:p14="http://schemas.microsoft.com/office/powerpoint/2010/main" val="325970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180% of FPL is $47,160 for a family of four </a:t>
            </a:r>
          </a:p>
        </p:txBody>
      </p:sp>
      <p:sp>
        <p:nvSpPr>
          <p:cNvPr id="4" name="Slide Number Placeholder 3"/>
          <p:cNvSpPr>
            <a:spLocks noGrp="1"/>
          </p:cNvSpPr>
          <p:nvPr>
            <p:ph type="sldNum" sz="quarter" idx="5"/>
          </p:nvPr>
        </p:nvSpPr>
        <p:spPr/>
        <p:txBody>
          <a:bodyPr/>
          <a:lstStyle/>
          <a:p>
            <a:fld id="{1CA3AC68-F774-481B-A665-AED8204E2D23}" type="slidenum">
              <a:rPr lang="en-US" smtClean="0"/>
              <a:t>11</a:t>
            </a:fld>
            <a:endParaRPr lang="en-US"/>
          </a:p>
        </p:txBody>
      </p:sp>
    </p:spTree>
    <p:extLst>
      <p:ext uri="{BB962C8B-B14F-4D97-AF65-F5344CB8AC3E}">
        <p14:creationId xmlns:p14="http://schemas.microsoft.com/office/powerpoint/2010/main" val="4086807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Alternate childcare options could include investing in before/after school care, subsidies for family/non conventional childcare providers, or supplies to facilitate distance learning for when school starts</a:t>
            </a:r>
          </a:p>
        </p:txBody>
      </p:sp>
      <p:sp>
        <p:nvSpPr>
          <p:cNvPr id="4" name="Slide Number Placeholder 3"/>
          <p:cNvSpPr>
            <a:spLocks noGrp="1"/>
          </p:cNvSpPr>
          <p:nvPr>
            <p:ph type="sldNum" sz="quarter" idx="5"/>
          </p:nvPr>
        </p:nvSpPr>
        <p:spPr/>
        <p:txBody>
          <a:bodyPr/>
          <a:lstStyle/>
          <a:p>
            <a:fld id="{1CA3AC68-F774-481B-A665-AED8204E2D23}" type="slidenum">
              <a:rPr lang="en-US" smtClean="0"/>
              <a:t>12</a:t>
            </a:fld>
            <a:endParaRPr lang="en-US"/>
          </a:p>
        </p:txBody>
      </p:sp>
    </p:spTree>
    <p:extLst>
      <p:ext uri="{BB962C8B-B14F-4D97-AF65-F5344CB8AC3E}">
        <p14:creationId xmlns:p14="http://schemas.microsoft.com/office/powerpoint/2010/main" val="2546126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7/15/2020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246796" y="5264106"/>
            <a:ext cx="0" cy="914400"/>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rgbClr val="FDB82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7/15/2020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2" y="5264106"/>
            <a:ext cx="0" cy="914400"/>
          </a:xfrm>
          <a:prstGeom prst="line">
            <a:avLst/>
          </a:prstGeom>
          <a:ln w="19050">
            <a:solidFill>
              <a:srgbClr val="1E417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7/15/2020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7/15/2020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7/15/2020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7/15/2020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7/15/2020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7/15/2020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151128"/>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6DFF08F-DC6B-4601-B491-B0F83F6DD2DA}" type="datetimeFigureOut">
              <a:rPr lang="en-US" dirty="0"/>
              <a:pPr/>
              <a:t>7/15/2020</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266458"/>
            <a:ext cx="0" cy="914400"/>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www.dcf.ks.gov/services/ees/Documents/Food_Distribution_Programs/TEFAP%20Distribution%20Sites%20by%20County.pdf" TargetMode="External"/><Relationship Id="rId2" Type="http://schemas.openxmlformats.org/officeDocument/2006/relationships/hyperlink" Target="http://www.dcf.ks.gov/" TargetMode="External"/><Relationship Id="rId1" Type="http://schemas.openxmlformats.org/officeDocument/2006/relationships/slideLayout" Target="../slideLayouts/slideLayout2.xml"/><Relationship Id="rId5" Type="http://schemas.openxmlformats.org/officeDocument/2006/relationships/hyperlink" Target="http://www.ksherorelief.com/" TargetMode="External"/><Relationship Id="rId4" Type="http://schemas.openxmlformats.org/officeDocument/2006/relationships/hyperlink" Target="http://www.dcf.ks.gov/services/ees/Pages/USDA-Commodity-Programs/CSFP/CSFP-FAQs.asp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0D57A-1E0F-4B72-83E2-CC7726B759F1}"/>
              </a:ext>
            </a:extLst>
          </p:cNvPr>
          <p:cNvSpPr>
            <a:spLocks noGrp="1"/>
          </p:cNvSpPr>
          <p:nvPr>
            <p:ph type="ctrTitle"/>
          </p:nvPr>
        </p:nvSpPr>
        <p:spPr>
          <a:xfrm>
            <a:off x="204281" y="4871613"/>
            <a:ext cx="7772400" cy="1463040"/>
          </a:xfrm>
        </p:spPr>
        <p:txBody>
          <a:bodyPr>
            <a:normAutofit/>
          </a:bodyPr>
          <a:lstStyle/>
          <a:p>
            <a:r>
              <a:rPr lang="en-US" sz="4000" dirty="0">
                <a:latin typeface="Bahnschrift SemiBold" panose="020B0502040204020203" pitchFamily="34" charset="0"/>
              </a:rPr>
              <a:t>CORONAVIRUS RELIEF FUND</a:t>
            </a:r>
          </a:p>
        </p:txBody>
      </p:sp>
      <p:pic>
        <p:nvPicPr>
          <p:cNvPr id="5" name="Picture 4" descr="A close up of a sign&#10;&#10;Description automatically generated">
            <a:extLst>
              <a:ext uri="{FF2B5EF4-FFF2-40B4-BE49-F238E27FC236}">
                <a16:creationId xmlns:a16="http://schemas.microsoft.com/office/drawing/2014/main" id="{19396003-F873-447C-A16D-4C8220D2E81A}"/>
              </a:ext>
            </a:extLst>
          </p:cNvPr>
          <p:cNvPicPr>
            <a:picLocks noChangeAspect="1"/>
          </p:cNvPicPr>
          <p:nvPr/>
        </p:nvPicPr>
        <p:blipFill>
          <a:blip r:embed="rId2"/>
          <a:stretch>
            <a:fillRect/>
          </a:stretch>
        </p:blipFill>
        <p:spPr>
          <a:xfrm>
            <a:off x="8501649" y="5150493"/>
            <a:ext cx="1660538" cy="996323"/>
          </a:xfrm>
          <a:prstGeom prst="rect">
            <a:avLst/>
          </a:prstGeom>
        </p:spPr>
      </p:pic>
      <p:pic>
        <p:nvPicPr>
          <p:cNvPr id="9" name="Picture 8" descr="A close up of a logo&#10;&#10;Description automatically generated">
            <a:extLst>
              <a:ext uri="{FF2B5EF4-FFF2-40B4-BE49-F238E27FC236}">
                <a16:creationId xmlns:a16="http://schemas.microsoft.com/office/drawing/2014/main" id="{821808DA-E908-4CDE-A855-1551DCF55B2C}"/>
              </a:ext>
            </a:extLst>
          </p:cNvPr>
          <p:cNvPicPr>
            <a:picLocks noChangeAspect="1"/>
          </p:cNvPicPr>
          <p:nvPr/>
        </p:nvPicPr>
        <p:blipFill>
          <a:blip r:embed="rId3"/>
          <a:stretch>
            <a:fillRect/>
          </a:stretch>
        </p:blipFill>
        <p:spPr>
          <a:xfrm>
            <a:off x="10395326" y="5150493"/>
            <a:ext cx="1515097" cy="1019212"/>
          </a:xfrm>
          <a:prstGeom prst="rect">
            <a:avLst/>
          </a:prstGeom>
        </p:spPr>
      </p:pic>
      <p:sp>
        <p:nvSpPr>
          <p:cNvPr id="3" name="TextBox 2">
            <a:extLst>
              <a:ext uri="{FF2B5EF4-FFF2-40B4-BE49-F238E27FC236}">
                <a16:creationId xmlns:a16="http://schemas.microsoft.com/office/drawing/2014/main" id="{60F7F0BA-D0D6-4163-8DF4-5665098683AB}"/>
              </a:ext>
            </a:extLst>
          </p:cNvPr>
          <p:cNvSpPr txBox="1"/>
          <p:nvPr/>
        </p:nvSpPr>
        <p:spPr>
          <a:xfrm>
            <a:off x="4545039" y="5800651"/>
            <a:ext cx="3415166" cy="461665"/>
          </a:xfrm>
          <a:prstGeom prst="rect">
            <a:avLst/>
          </a:prstGeom>
          <a:noFill/>
        </p:spPr>
        <p:txBody>
          <a:bodyPr wrap="none" rtlCol="0">
            <a:spAutoFit/>
          </a:bodyPr>
          <a:lstStyle/>
          <a:p>
            <a:r>
              <a:rPr lang="en-US" sz="2400" i="1" dirty="0"/>
              <a:t>Human Services Perspective</a:t>
            </a:r>
          </a:p>
        </p:txBody>
      </p:sp>
      <p:pic>
        <p:nvPicPr>
          <p:cNvPr id="12" name="Picture 11" descr="A group of people sitting and looking at the camera&#10;&#10;Description automatically generated">
            <a:extLst>
              <a:ext uri="{FF2B5EF4-FFF2-40B4-BE49-F238E27FC236}">
                <a16:creationId xmlns:a16="http://schemas.microsoft.com/office/drawing/2014/main" id="{498E8C39-4A96-491B-8D47-3459A500C5A2}"/>
              </a:ext>
            </a:extLst>
          </p:cNvPr>
          <p:cNvPicPr>
            <a:picLocks noChangeAspect="1"/>
          </p:cNvPicPr>
          <p:nvPr/>
        </p:nvPicPr>
        <p:blipFill rotWithShape="1">
          <a:blip r:embed="rId4">
            <a:grayscl/>
          </a:blip>
          <a:srcRect t="1908" b="8409"/>
          <a:stretch/>
        </p:blipFill>
        <p:spPr>
          <a:xfrm>
            <a:off x="4545039" y="0"/>
            <a:ext cx="7646962" cy="4571999"/>
          </a:xfrm>
          <a:prstGeom prst="rect">
            <a:avLst/>
          </a:prstGeom>
        </p:spPr>
      </p:pic>
    </p:spTree>
    <p:extLst>
      <p:ext uri="{BB962C8B-B14F-4D97-AF65-F5344CB8AC3E}">
        <p14:creationId xmlns:p14="http://schemas.microsoft.com/office/powerpoint/2010/main" val="1024697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0A87-3649-4BC8-85B9-BE9F85A02552}"/>
              </a:ext>
            </a:extLst>
          </p:cNvPr>
          <p:cNvSpPr>
            <a:spLocks noGrp="1"/>
          </p:cNvSpPr>
          <p:nvPr>
            <p:ph type="title"/>
          </p:nvPr>
        </p:nvSpPr>
        <p:spPr>
          <a:xfrm>
            <a:off x="1024128" y="0"/>
            <a:ext cx="9720072" cy="1499616"/>
          </a:xfrm>
        </p:spPr>
        <p:txBody>
          <a:bodyPr/>
          <a:lstStyle/>
          <a:p>
            <a:r>
              <a:rPr lang="en-US" dirty="0">
                <a:latin typeface="Bahnschrift SemiBold Condensed" panose="020B0502040204020203" pitchFamily="34" charset="0"/>
              </a:rPr>
              <a:t>FOOD SECURITY</a:t>
            </a:r>
          </a:p>
        </p:txBody>
      </p:sp>
      <p:sp>
        <p:nvSpPr>
          <p:cNvPr id="3" name="Content Placeholder 2">
            <a:extLst>
              <a:ext uri="{FF2B5EF4-FFF2-40B4-BE49-F238E27FC236}">
                <a16:creationId xmlns:a16="http://schemas.microsoft.com/office/drawing/2014/main" id="{6F455A36-6D66-4058-906D-91CCB20A55C7}"/>
              </a:ext>
            </a:extLst>
          </p:cNvPr>
          <p:cNvSpPr>
            <a:spLocks noGrp="1"/>
          </p:cNvSpPr>
          <p:nvPr>
            <p:ph idx="1"/>
          </p:nvPr>
        </p:nvSpPr>
        <p:spPr>
          <a:xfrm>
            <a:off x="1410001" y="2756034"/>
            <a:ext cx="2224910" cy="369651"/>
          </a:xfrm>
        </p:spPr>
        <p:txBody>
          <a:bodyPr>
            <a:normAutofit/>
          </a:bodyPr>
          <a:lstStyle/>
          <a:p>
            <a:pPr algn="ctr"/>
            <a:r>
              <a:rPr lang="en-US" sz="1800" dirty="0">
                <a:solidFill>
                  <a:schemeClr val="tx1">
                    <a:lumMod val="90000"/>
                    <a:lumOff val="10000"/>
                  </a:schemeClr>
                </a:solidFill>
                <a:latin typeface="Bahnschrift" panose="020B0502040204020203" pitchFamily="34" charset="0"/>
              </a:rPr>
              <a:t>Existing Resources</a:t>
            </a:r>
          </a:p>
        </p:txBody>
      </p:sp>
      <p:grpSp>
        <p:nvGrpSpPr>
          <p:cNvPr id="32" name="Group 31">
            <a:extLst>
              <a:ext uri="{FF2B5EF4-FFF2-40B4-BE49-F238E27FC236}">
                <a16:creationId xmlns:a16="http://schemas.microsoft.com/office/drawing/2014/main" id="{DCB3E112-E3F6-4ED9-933C-07FFAE1E5AE9}"/>
              </a:ext>
            </a:extLst>
          </p:cNvPr>
          <p:cNvGrpSpPr/>
          <p:nvPr/>
        </p:nvGrpSpPr>
        <p:grpSpPr>
          <a:xfrm>
            <a:off x="2005575" y="1499616"/>
            <a:ext cx="1033762" cy="1033762"/>
            <a:chOff x="2005575" y="1987756"/>
            <a:chExt cx="1033762" cy="1033762"/>
          </a:xfrm>
        </p:grpSpPr>
        <p:sp>
          <p:nvSpPr>
            <p:cNvPr id="12" name="Oval 11">
              <a:extLst>
                <a:ext uri="{FF2B5EF4-FFF2-40B4-BE49-F238E27FC236}">
                  <a16:creationId xmlns:a16="http://schemas.microsoft.com/office/drawing/2014/main" id="{B207485B-2BE5-496E-93EF-EA1757B4DB5C}"/>
                </a:ext>
              </a:extLst>
            </p:cNvPr>
            <p:cNvSpPr/>
            <p:nvPr/>
          </p:nvSpPr>
          <p:spPr>
            <a:xfrm>
              <a:off x="2005575" y="198775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User network">
              <a:extLst>
                <a:ext uri="{FF2B5EF4-FFF2-40B4-BE49-F238E27FC236}">
                  <a16:creationId xmlns:a16="http://schemas.microsoft.com/office/drawing/2014/main" id="{000DAFEB-984C-4E06-B415-3C247C53E1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5256" y="2049500"/>
              <a:ext cx="914400" cy="914400"/>
            </a:xfrm>
            <a:prstGeom prst="rect">
              <a:avLst/>
            </a:prstGeom>
          </p:spPr>
        </p:pic>
      </p:grpSp>
      <p:sp>
        <p:nvSpPr>
          <p:cNvPr id="19" name="TextBox 18">
            <a:extLst>
              <a:ext uri="{FF2B5EF4-FFF2-40B4-BE49-F238E27FC236}">
                <a16:creationId xmlns:a16="http://schemas.microsoft.com/office/drawing/2014/main" id="{24813E09-5854-462B-8D16-AA22C5CF9C01}"/>
              </a:ext>
            </a:extLst>
          </p:cNvPr>
          <p:cNvSpPr txBox="1"/>
          <p:nvPr/>
        </p:nvSpPr>
        <p:spPr>
          <a:xfrm>
            <a:off x="1130262" y="3381705"/>
            <a:ext cx="2784389" cy="200054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SNAP Food Assistance</a:t>
            </a:r>
          </a:p>
          <a:p>
            <a:pPr marL="285750" indent="-285750">
              <a:buFont typeface="Arial" panose="020B0604020202020204" pitchFamily="34" charset="0"/>
              <a:buChar char="•"/>
            </a:pPr>
            <a:r>
              <a:rPr lang="en-US" dirty="0">
                <a:latin typeface="Bahnschrift Light" panose="020B0502040204020203" pitchFamily="34" charset="0"/>
              </a:rPr>
              <a:t>KDADS Senior Nutrition program </a:t>
            </a:r>
            <a:r>
              <a:rPr lang="en-US" sz="1600" i="1" dirty="0">
                <a:latin typeface="Bahnschrift Light" panose="020B0502040204020203" pitchFamily="34" charset="0"/>
              </a:rPr>
              <a:t>(Older Americans Act)</a:t>
            </a:r>
          </a:p>
          <a:p>
            <a:pPr marL="285750" indent="-285750">
              <a:buFont typeface="Arial" panose="020B0604020202020204" pitchFamily="34" charset="0"/>
              <a:buChar char="•"/>
            </a:pPr>
            <a:r>
              <a:rPr lang="en-US" dirty="0">
                <a:latin typeface="Bahnschrift Light" panose="020B0502040204020203" pitchFamily="34" charset="0"/>
              </a:rPr>
              <a:t>P-EBT</a:t>
            </a:r>
          </a:p>
          <a:p>
            <a:pPr marL="285750" indent="-285750">
              <a:buFont typeface="Arial" panose="020B0604020202020204" pitchFamily="34" charset="0"/>
              <a:buChar char="•"/>
            </a:pPr>
            <a:r>
              <a:rPr lang="en-US" dirty="0">
                <a:latin typeface="Bahnschrift Light" panose="020B0502040204020203" pitchFamily="34" charset="0"/>
              </a:rPr>
              <a:t>Online EBT</a:t>
            </a:r>
          </a:p>
          <a:p>
            <a:pPr marL="285750" indent="-285750">
              <a:buFont typeface="Arial" panose="020B0604020202020204" pitchFamily="34" charset="0"/>
              <a:buChar char="•"/>
            </a:pPr>
            <a:r>
              <a:rPr lang="en-US" dirty="0">
                <a:latin typeface="Bahnschrift Light" panose="020B0502040204020203" pitchFamily="34" charset="0"/>
              </a:rPr>
              <a:t>TEFAP/CSFP</a:t>
            </a:r>
          </a:p>
        </p:txBody>
      </p:sp>
      <p:cxnSp>
        <p:nvCxnSpPr>
          <p:cNvPr id="22" name="Straight Connector 21">
            <a:extLst>
              <a:ext uri="{FF2B5EF4-FFF2-40B4-BE49-F238E27FC236}">
                <a16:creationId xmlns:a16="http://schemas.microsoft.com/office/drawing/2014/main" id="{2155F57F-6C02-422F-938A-4E443DBB8B44}"/>
              </a:ext>
            </a:extLst>
          </p:cNvPr>
          <p:cNvCxnSpPr>
            <a:cxnSpLocks/>
          </p:cNvCxnSpPr>
          <p:nvPr/>
        </p:nvCxnSpPr>
        <p:spPr>
          <a:xfrm flipH="1">
            <a:off x="1267162" y="3290258"/>
            <a:ext cx="2510588" cy="8696"/>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0DD347F4-A217-4DC9-BCA9-BF055038819F}"/>
              </a:ext>
            </a:extLst>
          </p:cNvPr>
          <p:cNvGrpSpPr/>
          <p:nvPr/>
        </p:nvGrpSpPr>
        <p:grpSpPr>
          <a:xfrm>
            <a:off x="5579118" y="1499616"/>
            <a:ext cx="1033762" cy="1033762"/>
            <a:chOff x="5579118" y="1804086"/>
            <a:chExt cx="1033762" cy="1033762"/>
          </a:xfrm>
        </p:grpSpPr>
        <p:sp>
          <p:nvSpPr>
            <p:cNvPr id="14" name="Oval 13">
              <a:extLst>
                <a:ext uri="{FF2B5EF4-FFF2-40B4-BE49-F238E27FC236}">
                  <a16:creationId xmlns:a16="http://schemas.microsoft.com/office/drawing/2014/main" id="{DC73191F-9E9E-4ADA-833F-90C830304AC1}"/>
                </a:ext>
              </a:extLst>
            </p:cNvPr>
            <p:cNvSpPr/>
            <p:nvPr/>
          </p:nvSpPr>
          <p:spPr>
            <a:xfrm>
              <a:off x="5579118" y="180408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oney">
              <a:extLst>
                <a:ext uri="{FF2B5EF4-FFF2-40B4-BE49-F238E27FC236}">
                  <a16:creationId xmlns:a16="http://schemas.microsoft.com/office/drawing/2014/main" id="{0EFCBA26-03B3-4064-A2C3-2FBBDE794F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67632" y="1834934"/>
              <a:ext cx="856735" cy="856735"/>
            </a:xfrm>
            <a:prstGeom prst="rect">
              <a:avLst/>
            </a:prstGeom>
          </p:spPr>
        </p:pic>
      </p:grpSp>
      <p:sp>
        <p:nvSpPr>
          <p:cNvPr id="10" name="Content Placeholder 2">
            <a:extLst>
              <a:ext uri="{FF2B5EF4-FFF2-40B4-BE49-F238E27FC236}">
                <a16:creationId xmlns:a16="http://schemas.microsoft.com/office/drawing/2014/main" id="{3383E56C-66C7-494B-B390-2718A36AEDB0}"/>
              </a:ext>
            </a:extLst>
          </p:cNvPr>
          <p:cNvSpPr txBox="1">
            <a:spLocks/>
          </p:cNvSpPr>
          <p:nvPr/>
        </p:nvSpPr>
        <p:spPr>
          <a:xfrm>
            <a:off x="5123761" y="2658836"/>
            <a:ext cx="1944477" cy="564045"/>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lgn="ctr"/>
            <a:r>
              <a:rPr lang="en-US" sz="1800" dirty="0">
                <a:solidFill>
                  <a:schemeClr val="tx1">
                    <a:lumMod val="90000"/>
                    <a:lumOff val="10000"/>
                  </a:schemeClr>
                </a:solidFill>
                <a:latin typeface="Bahnschrift" panose="020B0502040204020203" pitchFamily="34" charset="0"/>
              </a:rPr>
              <a:t>Suggestions for </a:t>
            </a:r>
          </a:p>
          <a:p>
            <a:pPr algn="ctr">
              <a:spcBef>
                <a:spcPts val="0"/>
              </a:spcBef>
              <a:spcAft>
                <a:spcPts val="0"/>
              </a:spcAft>
            </a:pPr>
            <a:r>
              <a:rPr lang="en-US" sz="1800" dirty="0">
                <a:solidFill>
                  <a:schemeClr val="tx1">
                    <a:lumMod val="90000"/>
                    <a:lumOff val="10000"/>
                  </a:schemeClr>
                </a:solidFill>
                <a:latin typeface="Bahnschrift" panose="020B0502040204020203" pitchFamily="34" charset="0"/>
              </a:rPr>
              <a:t>County Spending</a:t>
            </a:r>
          </a:p>
        </p:txBody>
      </p:sp>
      <p:sp>
        <p:nvSpPr>
          <p:cNvPr id="20" name="TextBox 19">
            <a:extLst>
              <a:ext uri="{FF2B5EF4-FFF2-40B4-BE49-F238E27FC236}">
                <a16:creationId xmlns:a16="http://schemas.microsoft.com/office/drawing/2014/main" id="{B46A2940-80B5-4C07-9E75-52B80B1B175B}"/>
              </a:ext>
            </a:extLst>
          </p:cNvPr>
          <p:cNvSpPr txBox="1"/>
          <p:nvPr/>
        </p:nvSpPr>
        <p:spPr>
          <a:xfrm>
            <a:off x="4703805" y="3359004"/>
            <a:ext cx="2784389"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Support/invest in food pantries or other local organizations fighting food insecurity</a:t>
            </a:r>
          </a:p>
          <a:p>
            <a:pPr marL="285750" indent="-285750">
              <a:buFont typeface="Arial" panose="020B0604020202020204" pitchFamily="34" charset="0"/>
              <a:buChar char="•"/>
            </a:pPr>
            <a:r>
              <a:rPr lang="en-US" dirty="0">
                <a:latin typeface="Bahnschrift Light" panose="020B0502040204020203" pitchFamily="34" charset="0"/>
              </a:rPr>
              <a:t>Funds for food distribution/inventory</a:t>
            </a:r>
          </a:p>
          <a:p>
            <a:pPr marL="285750" indent="-285750">
              <a:buFont typeface="Arial" panose="020B0604020202020204" pitchFamily="34" charset="0"/>
              <a:buChar char="•"/>
            </a:pPr>
            <a:r>
              <a:rPr lang="en-US" dirty="0">
                <a:latin typeface="Bahnschrift Light" panose="020B0502040204020203" pitchFamily="34" charset="0"/>
              </a:rPr>
              <a:t>Partner with local restaurants  </a:t>
            </a:r>
          </a:p>
          <a:p>
            <a:pPr marL="285750" indent="-285750">
              <a:buFont typeface="Arial" panose="020B0604020202020204" pitchFamily="34" charset="0"/>
              <a:buChar char="•"/>
            </a:pPr>
            <a:r>
              <a:rPr lang="en-US" dirty="0">
                <a:latin typeface="Bahnschrift Light" panose="020B0502040204020203" pitchFamily="34" charset="0"/>
              </a:rPr>
              <a:t>Encourage grocers to pursue eligibility for Online EBT </a:t>
            </a:r>
          </a:p>
        </p:txBody>
      </p:sp>
      <p:cxnSp>
        <p:nvCxnSpPr>
          <p:cNvPr id="25" name="Straight Connector 24">
            <a:extLst>
              <a:ext uri="{FF2B5EF4-FFF2-40B4-BE49-F238E27FC236}">
                <a16:creationId xmlns:a16="http://schemas.microsoft.com/office/drawing/2014/main" id="{D56F204F-CCD5-46ED-8999-27C4E90A2646}"/>
              </a:ext>
            </a:extLst>
          </p:cNvPr>
          <p:cNvCxnSpPr>
            <a:cxnSpLocks/>
          </p:cNvCxnSpPr>
          <p:nvPr/>
        </p:nvCxnSpPr>
        <p:spPr>
          <a:xfrm flipH="1">
            <a:off x="4727381" y="3291629"/>
            <a:ext cx="2737236" cy="0"/>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BA1FD76-24CE-43AB-8185-E98A57AB0416}"/>
              </a:ext>
            </a:extLst>
          </p:cNvPr>
          <p:cNvGrpSpPr/>
          <p:nvPr/>
        </p:nvGrpSpPr>
        <p:grpSpPr>
          <a:xfrm>
            <a:off x="9282059" y="1499616"/>
            <a:ext cx="1033762" cy="1033762"/>
            <a:chOff x="9740279" y="1641642"/>
            <a:chExt cx="1033762" cy="1033762"/>
          </a:xfrm>
        </p:grpSpPr>
        <p:sp>
          <p:nvSpPr>
            <p:cNvPr id="16" name="Oval 15">
              <a:extLst>
                <a:ext uri="{FF2B5EF4-FFF2-40B4-BE49-F238E27FC236}">
                  <a16:creationId xmlns:a16="http://schemas.microsoft.com/office/drawing/2014/main" id="{08498439-ED72-450A-B285-7D078E0DED4F}"/>
                </a:ext>
              </a:extLst>
            </p:cNvPr>
            <p:cNvSpPr/>
            <p:nvPr/>
          </p:nvSpPr>
          <p:spPr>
            <a:xfrm>
              <a:off x="9740279" y="1641642"/>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andshake">
              <a:extLst>
                <a:ext uri="{FF2B5EF4-FFF2-40B4-BE49-F238E27FC236}">
                  <a16:creationId xmlns:a16="http://schemas.microsoft.com/office/drawing/2014/main" id="{C5D1A336-2043-4351-9F3D-37B4D69F75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99960" y="1742513"/>
              <a:ext cx="914400" cy="914400"/>
            </a:xfrm>
            <a:prstGeom prst="rect">
              <a:avLst/>
            </a:prstGeom>
          </p:spPr>
        </p:pic>
      </p:grpSp>
      <p:sp>
        <p:nvSpPr>
          <p:cNvPr id="11" name="Content Placeholder 2">
            <a:extLst>
              <a:ext uri="{FF2B5EF4-FFF2-40B4-BE49-F238E27FC236}">
                <a16:creationId xmlns:a16="http://schemas.microsoft.com/office/drawing/2014/main" id="{500EBF61-42F1-4E4B-BB0A-14EE4D72EE69}"/>
              </a:ext>
            </a:extLst>
          </p:cNvPr>
          <p:cNvSpPr txBox="1">
            <a:spLocks/>
          </p:cNvSpPr>
          <p:nvPr/>
        </p:nvSpPr>
        <p:spPr>
          <a:xfrm>
            <a:off x="8686485" y="2764730"/>
            <a:ext cx="2224910" cy="36965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lgn="ctr"/>
            <a:r>
              <a:rPr lang="en-US" sz="1800" dirty="0">
                <a:solidFill>
                  <a:schemeClr val="tx1">
                    <a:lumMod val="90000"/>
                    <a:lumOff val="10000"/>
                  </a:schemeClr>
                </a:solidFill>
                <a:latin typeface="Bahnschrift" panose="020B0502040204020203" pitchFamily="34" charset="0"/>
              </a:rPr>
              <a:t>Potential Partners</a:t>
            </a:r>
          </a:p>
        </p:txBody>
      </p:sp>
      <p:sp>
        <p:nvSpPr>
          <p:cNvPr id="21" name="TextBox 20">
            <a:extLst>
              <a:ext uri="{FF2B5EF4-FFF2-40B4-BE49-F238E27FC236}">
                <a16:creationId xmlns:a16="http://schemas.microsoft.com/office/drawing/2014/main" id="{38DC3B60-8FB9-4140-9225-59A5B6085A68}"/>
              </a:ext>
            </a:extLst>
          </p:cNvPr>
          <p:cNvSpPr txBox="1"/>
          <p:nvPr/>
        </p:nvSpPr>
        <p:spPr>
          <a:xfrm>
            <a:off x="8406746" y="3376079"/>
            <a:ext cx="2784389" cy="323165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Food pantries</a:t>
            </a:r>
          </a:p>
          <a:p>
            <a:pPr marL="285750" indent="-285750">
              <a:buFont typeface="Arial" panose="020B0604020202020204" pitchFamily="34" charset="0"/>
              <a:buChar char="•"/>
            </a:pPr>
            <a:r>
              <a:rPr lang="en-US" dirty="0">
                <a:latin typeface="Bahnschrift Light" panose="020B0502040204020203" pitchFamily="34" charset="0"/>
              </a:rPr>
              <a:t>Restaurants/grocers</a:t>
            </a:r>
          </a:p>
          <a:p>
            <a:pPr marL="285750" indent="-285750">
              <a:buFont typeface="Arial" panose="020B0604020202020204" pitchFamily="34" charset="0"/>
              <a:buChar char="•"/>
            </a:pPr>
            <a:r>
              <a:rPr lang="en-US" dirty="0">
                <a:latin typeface="Bahnschrift Light" panose="020B0502040204020203" pitchFamily="34" charset="0"/>
              </a:rPr>
              <a:t>Community Action Agencies, </a:t>
            </a:r>
            <a:r>
              <a:rPr lang="en-US" sz="1600" i="1" dirty="0">
                <a:latin typeface="Bahnschrift Light" panose="020B0502040204020203" pitchFamily="34" charset="0"/>
              </a:rPr>
              <a:t>ex: Kansas Association of Community Action Programs, Area Agencies on Aging</a:t>
            </a:r>
          </a:p>
          <a:p>
            <a:pPr marL="285750" indent="-285750">
              <a:buFont typeface="Arial" panose="020B0604020202020204" pitchFamily="34" charset="0"/>
              <a:buChar char="•"/>
            </a:pPr>
            <a:r>
              <a:rPr lang="en-US" dirty="0">
                <a:latin typeface="Bahnschrift Light" panose="020B0502040204020203" pitchFamily="34" charset="0"/>
              </a:rPr>
              <a:t>Local community foundations, </a:t>
            </a:r>
            <a:r>
              <a:rPr lang="en-US" sz="1600" i="1" dirty="0">
                <a:latin typeface="Bahnschrift Light" panose="020B0502040204020203" pitchFamily="34" charset="0"/>
              </a:rPr>
              <a:t>ex: Kansas Association of Community Foundations</a:t>
            </a:r>
            <a:endParaRPr lang="en-US" i="1" dirty="0">
              <a:latin typeface="Bahnschrift Light" panose="020B0502040204020203" pitchFamily="34" charset="0"/>
            </a:endParaRPr>
          </a:p>
        </p:txBody>
      </p:sp>
      <p:cxnSp>
        <p:nvCxnSpPr>
          <p:cNvPr id="26" name="Straight Connector 25">
            <a:extLst>
              <a:ext uri="{FF2B5EF4-FFF2-40B4-BE49-F238E27FC236}">
                <a16:creationId xmlns:a16="http://schemas.microsoft.com/office/drawing/2014/main" id="{F91A41EE-EF2F-4F93-A11F-8930E2B3D5F4}"/>
              </a:ext>
            </a:extLst>
          </p:cNvPr>
          <p:cNvCxnSpPr>
            <a:cxnSpLocks/>
          </p:cNvCxnSpPr>
          <p:nvPr/>
        </p:nvCxnSpPr>
        <p:spPr>
          <a:xfrm flipH="1">
            <a:off x="8543646" y="3289382"/>
            <a:ext cx="2510588" cy="8696"/>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691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0A87-3649-4BC8-85B9-BE9F85A02552}"/>
              </a:ext>
            </a:extLst>
          </p:cNvPr>
          <p:cNvSpPr>
            <a:spLocks noGrp="1"/>
          </p:cNvSpPr>
          <p:nvPr>
            <p:ph type="title"/>
          </p:nvPr>
        </p:nvSpPr>
        <p:spPr>
          <a:xfrm>
            <a:off x="1024128" y="0"/>
            <a:ext cx="9720072" cy="1499616"/>
          </a:xfrm>
        </p:spPr>
        <p:txBody>
          <a:bodyPr/>
          <a:lstStyle/>
          <a:p>
            <a:r>
              <a:rPr lang="en-US" dirty="0">
                <a:latin typeface="Bahnschrift SemiBold Condensed" panose="020B0502040204020203" pitchFamily="34" charset="0"/>
              </a:rPr>
              <a:t>CHILDCARE</a:t>
            </a:r>
          </a:p>
        </p:txBody>
      </p:sp>
      <p:sp>
        <p:nvSpPr>
          <p:cNvPr id="19" name="TextBox 18">
            <a:extLst>
              <a:ext uri="{FF2B5EF4-FFF2-40B4-BE49-F238E27FC236}">
                <a16:creationId xmlns:a16="http://schemas.microsoft.com/office/drawing/2014/main" id="{24813E09-5854-462B-8D16-AA22C5CF9C01}"/>
              </a:ext>
            </a:extLst>
          </p:cNvPr>
          <p:cNvSpPr txBox="1"/>
          <p:nvPr/>
        </p:nvSpPr>
        <p:spPr>
          <a:xfrm>
            <a:off x="1115456" y="2190278"/>
            <a:ext cx="10437271" cy="195438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Childcare Assistance</a:t>
            </a:r>
          </a:p>
          <a:p>
            <a:pPr marL="742950" lvl="1" indent="-285750">
              <a:spcAft>
                <a:spcPts val="600"/>
              </a:spcAft>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The Childcare Assistance program provides a subsidy that helps eligible families pay for child care costs. Most families with income under 180% of the FPL with a child under age 13 in need of childcare are eligible. The average monthly benefit in FY 20 was ~$471 per child. </a:t>
            </a:r>
            <a:endParaRPr lang="en-US" sz="1600" dirty="0">
              <a:latin typeface="Bahnschrift Light" panose="020B0502040204020203" pitchFamily="34" charset="0"/>
            </a:endParaRPr>
          </a:p>
          <a:p>
            <a:pPr marL="285750" indent="-285750">
              <a:buFont typeface="Arial" panose="020B0604020202020204" pitchFamily="34" charset="0"/>
              <a:buChar char="•"/>
            </a:pPr>
            <a:r>
              <a:rPr lang="en-US" dirty="0">
                <a:latin typeface="Bahnschrift Light" panose="020B0502040204020203" pitchFamily="34" charset="0"/>
              </a:rPr>
              <a:t>Hero Relief</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The DCF Hero Relief program expands childcare assistance subsidies for families of health care workers, first responders, and other essential workers and provides financial support directly to childcare providers. </a:t>
            </a:r>
            <a:endParaRPr lang="en-US" sz="1600" dirty="0">
              <a:latin typeface="Bahnschrift Light" panose="020B0502040204020203" pitchFamily="34" charset="0"/>
            </a:endParaRPr>
          </a:p>
        </p:txBody>
      </p:sp>
      <p:cxnSp>
        <p:nvCxnSpPr>
          <p:cNvPr id="9" name="Straight Connector 8">
            <a:extLst>
              <a:ext uri="{FF2B5EF4-FFF2-40B4-BE49-F238E27FC236}">
                <a16:creationId xmlns:a16="http://schemas.microsoft.com/office/drawing/2014/main" id="{8966BEC6-0B46-4CCF-9482-82FD0A2D3824}"/>
              </a:ext>
            </a:extLst>
          </p:cNvPr>
          <p:cNvCxnSpPr>
            <a:cxnSpLocks/>
          </p:cNvCxnSpPr>
          <p:nvPr/>
        </p:nvCxnSpPr>
        <p:spPr>
          <a:xfrm flipH="1">
            <a:off x="1115456" y="1979714"/>
            <a:ext cx="3906199" cy="0"/>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9BD0C28-1556-4D06-A4B2-C7ACA33AF028}"/>
              </a:ext>
            </a:extLst>
          </p:cNvPr>
          <p:cNvSpPr txBox="1">
            <a:spLocks/>
          </p:cNvSpPr>
          <p:nvPr/>
        </p:nvSpPr>
        <p:spPr>
          <a:xfrm>
            <a:off x="1447800" y="1499616"/>
            <a:ext cx="3466799" cy="48009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en-US" sz="2800">
                <a:solidFill>
                  <a:schemeClr val="tx1">
                    <a:lumMod val="90000"/>
                    <a:lumOff val="10000"/>
                  </a:schemeClr>
                </a:solidFill>
                <a:latin typeface="Bahnschrift" panose="020B0502040204020203" pitchFamily="34" charset="0"/>
              </a:rPr>
              <a:t>Existing Resources</a:t>
            </a:r>
            <a:endParaRPr lang="en-US" sz="2800" dirty="0">
              <a:solidFill>
                <a:schemeClr val="tx1">
                  <a:lumMod val="90000"/>
                  <a:lumOff val="10000"/>
                </a:schemeClr>
              </a:solidFill>
              <a:latin typeface="Bahnschrift" panose="020B0502040204020203" pitchFamily="34" charset="0"/>
            </a:endParaRPr>
          </a:p>
        </p:txBody>
      </p:sp>
      <p:grpSp>
        <p:nvGrpSpPr>
          <p:cNvPr id="11" name="Group 10">
            <a:extLst>
              <a:ext uri="{FF2B5EF4-FFF2-40B4-BE49-F238E27FC236}">
                <a16:creationId xmlns:a16="http://schemas.microsoft.com/office/drawing/2014/main" id="{6AAD436B-B719-4787-9F26-4B703F935A1F}"/>
              </a:ext>
            </a:extLst>
          </p:cNvPr>
          <p:cNvGrpSpPr/>
          <p:nvPr/>
        </p:nvGrpSpPr>
        <p:grpSpPr>
          <a:xfrm>
            <a:off x="539913" y="1329134"/>
            <a:ext cx="741715" cy="741715"/>
            <a:chOff x="2005575" y="1987756"/>
            <a:chExt cx="1033762" cy="1033762"/>
          </a:xfrm>
        </p:grpSpPr>
        <p:sp>
          <p:nvSpPr>
            <p:cNvPr id="13" name="Oval 12">
              <a:extLst>
                <a:ext uri="{FF2B5EF4-FFF2-40B4-BE49-F238E27FC236}">
                  <a16:creationId xmlns:a16="http://schemas.microsoft.com/office/drawing/2014/main" id="{09648770-9738-483A-9D94-BD560BDA7B49}"/>
                </a:ext>
              </a:extLst>
            </p:cNvPr>
            <p:cNvSpPr/>
            <p:nvPr/>
          </p:nvSpPr>
          <p:spPr>
            <a:xfrm>
              <a:off x="2005575" y="198775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User network">
              <a:extLst>
                <a:ext uri="{FF2B5EF4-FFF2-40B4-BE49-F238E27FC236}">
                  <a16:creationId xmlns:a16="http://schemas.microsoft.com/office/drawing/2014/main" id="{C9EFD16B-FB4F-450C-B7B5-F3164EF2EC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5256" y="2049500"/>
              <a:ext cx="914400" cy="914400"/>
            </a:xfrm>
            <a:prstGeom prst="rect">
              <a:avLst/>
            </a:prstGeom>
          </p:spPr>
        </p:pic>
      </p:grpSp>
    </p:spTree>
    <p:extLst>
      <p:ext uri="{BB962C8B-B14F-4D97-AF65-F5344CB8AC3E}">
        <p14:creationId xmlns:p14="http://schemas.microsoft.com/office/powerpoint/2010/main" val="2846474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0A87-3649-4BC8-85B9-BE9F85A02552}"/>
              </a:ext>
            </a:extLst>
          </p:cNvPr>
          <p:cNvSpPr>
            <a:spLocks noGrp="1"/>
          </p:cNvSpPr>
          <p:nvPr>
            <p:ph type="title"/>
          </p:nvPr>
        </p:nvSpPr>
        <p:spPr>
          <a:xfrm>
            <a:off x="1024128" y="0"/>
            <a:ext cx="9720072" cy="1499616"/>
          </a:xfrm>
        </p:spPr>
        <p:txBody>
          <a:bodyPr/>
          <a:lstStyle/>
          <a:p>
            <a:r>
              <a:rPr lang="en-US" dirty="0">
                <a:latin typeface="Bahnschrift SemiBold Condensed" panose="020B0502040204020203" pitchFamily="34" charset="0"/>
              </a:rPr>
              <a:t>CHILDCARE</a:t>
            </a:r>
          </a:p>
        </p:txBody>
      </p:sp>
      <p:sp>
        <p:nvSpPr>
          <p:cNvPr id="3" name="Content Placeholder 2">
            <a:extLst>
              <a:ext uri="{FF2B5EF4-FFF2-40B4-BE49-F238E27FC236}">
                <a16:creationId xmlns:a16="http://schemas.microsoft.com/office/drawing/2014/main" id="{6F455A36-6D66-4058-906D-91CCB20A55C7}"/>
              </a:ext>
            </a:extLst>
          </p:cNvPr>
          <p:cNvSpPr>
            <a:spLocks noGrp="1"/>
          </p:cNvSpPr>
          <p:nvPr>
            <p:ph idx="1"/>
          </p:nvPr>
        </p:nvSpPr>
        <p:spPr>
          <a:xfrm>
            <a:off x="1410001" y="2756034"/>
            <a:ext cx="2224910" cy="369651"/>
          </a:xfrm>
        </p:spPr>
        <p:txBody>
          <a:bodyPr>
            <a:normAutofit/>
          </a:bodyPr>
          <a:lstStyle/>
          <a:p>
            <a:pPr algn="ctr"/>
            <a:r>
              <a:rPr lang="en-US" sz="1800" dirty="0">
                <a:solidFill>
                  <a:schemeClr val="tx1">
                    <a:lumMod val="90000"/>
                    <a:lumOff val="10000"/>
                  </a:schemeClr>
                </a:solidFill>
                <a:latin typeface="Bahnschrift" panose="020B0502040204020203" pitchFamily="34" charset="0"/>
              </a:rPr>
              <a:t>Existing Resources</a:t>
            </a:r>
          </a:p>
        </p:txBody>
      </p:sp>
      <p:grpSp>
        <p:nvGrpSpPr>
          <p:cNvPr id="32" name="Group 31">
            <a:extLst>
              <a:ext uri="{FF2B5EF4-FFF2-40B4-BE49-F238E27FC236}">
                <a16:creationId xmlns:a16="http://schemas.microsoft.com/office/drawing/2014/main" id="{DCB3E112-E3F6-4ED9-933C-07FFAE1E5AE9}"/>
              </a:ext>
            </a:extLst>
          </p:cNvPr>
          <p:cNvGrpSpPr/>
          <p:nvPr/>
        </p:nvGrpSpPr>
        <p:grpSpPr>
          <a:xfrm>
            <a:off x="2005575" y="1499616"/>
            <a:ext cx="1033762" cy="1033762"/>
            <a:chOff x="2005575" y="1987756"/>
            <a:chExt cx="1033762" cy="1033762"/>
          </a:xfrm>
        </p:grpSpPr>
        <p:sp>
          <p:nvSpPr>
            <p:cNvPr id="12" name="Oval 11">
              <a:extLst>
                <a:ext uri="{FF2B5EF4-FFF2-40B4-BE49-F238E27FC236}">
                  <a16:creationId xmlns:a16="http://schemas.microsoft.com/office/drawing/2014/main" id="{B207485B-2BE5-496E-93EF-EA1757B4DB5C}"/>
                </a:ext>
              </a:extLst>
            </p:cNvPr>
            <p:cNvSpPr/>
            <p:nvPr/>
          </p:nvSpPr>
          <p:spPr>
            <a:xfrm>
              <a:off x="2005575" y="198775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User network">
              <a:extLst>
                <a:ext uri="{FF2B5EF4-FFF2-40B4-BE49-F238E27FC236}">
                  <a16:creationId xmlns:a16="http://schemas.microsoft.com/office/drawing/2014/main" id="{000DAFEB-984C-4E06-B415-3C247C53E1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5256" y="2049500"/>
              <a:ext cx="914400" cy="914400"/>
            </a:xfrm>
            <a:prstGeom prst="rect">
              <a:avLst/>
            </a:prstGeom>
          </p:spPr>
        </p:pic>
      </p:grpSp>
      <p:sp>
        <p:nvSpPr>
          <p:cNvPr id="19" name="TextBox 18">
            <a:extLst>
              <a:ext uri="{FF2B5EF4-FFF2-40B4-BE49-F238E27FC236}">
                <a16:creationId xmlns:a16="http://schemas.microsoft.com/office/drawing/2014/main" id="{24813E09-5854-462B-8D16-AA22C5CF9C01}"/>
              </a:ext>
            </a:extLst>
          </p:cNvPr>
          <p:cNvSpPr txBox="1"/>
          <p:nvPr/>
        </p:nvSpPr>
        <p:spPr>
          <a:xfrm>
            <a:off x="1130262" y="3381705"/>
            <a:ext cx="2784389"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Childcare Assistance</a:t>
            </a:r>
          </a:p>
          <a:p>
            <a:pPr marL="285750" indent="-285750">
              <a:buFont typeface="Arial" panose="020B0604020202020204" pitchFamily="34" charset="0"/>
              <a:buChar char="•"/>
            </a:pPr>
            <a:r>
              <a:rPr lang="en-US" dirty="0">
                <a:latin typeface="Bahnschrift Light" panose="020B0502040204020203" pitchFamily="34" charset="0"/>
              </a:rPr>
              <a:t>Hero Relief</a:t>
            </a:r>
          </a:p>
        </p:txBody>
      </p:sp>
      <p:cxnSp>
        <p:nvCxnSpPr>
          <p:cNvPr id="22" name="Straight Connector 21">
            <a:extLst>
              <a:ext uri="{FF2B5EF4-FFF2-40B4-BE49-F238E27FC236}">
                <a16:creationId xmlns:a16="http://schemas.microsoft.com/office/drawing/2014/main" id="{2155F57F-6C02-422F-938A-4E443DBB8B44}"/>
              </a:ext>
            </a:extLst>
          </p:cNvPr>
          <p:cNvCxnSpPr>
            <a:cxnSpLocks/>
          </p:cNvCxnSpPr>
          <p:nvPr/>
        </p:nvCxnSpPr>
        <p:spPr>
          <a:xfrm flipH="1">
            <a:off x="1267162" y="3290258"/>
            <a:ext cx="2510588" cy="8696"/>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0DD347F4-A217-4DC9-BCA9-BF055038819F}"/>
              </a:ext>
            </a:extLst>
          </p:cNvPr>
          <p:cNvGrpSpPr/>
          <p:nvPr/>
        </p:nvGrpSpPr>
        <p:grpSpPr>
          <a:xfrm>
            <a:off x="5579118" y="1499616"/>
            <a:ext cx="1033762" cy="1033762"/>
            <a:chOff x="5579118" y="1804086"/>
            <a:chExt cx="1033762" cy="1033762"/>
          </a:xfrm>
        </p:grpSpPr>
        <p:sp>
          <p:nvSpPr>
            <p:cNvPr id="14" name="Oval 13">
              <a:extLst>
                <a:ext uri="{FF2B5EF4-FFF2-40B4-BE49-F238E27FC236}">
                  <a16:creationId xmlns:a16="http://schemas.microsoft.com/office/drawing/2014/main" id="{DC73191F-9E9E-4ADA-833F-90C830304AC1}"/>
                </a:ext>
              </a:extLst>
            </p:cNvPr>
            <p:cNvSpPr/>
            <p:nvPr/>
          </p:nvSpPr>
          <p:spPr>
            <a:xfrm>
              <a:off x="5579118" y="180408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oney">
              <a:extLst>
                <a:ext uri="{FF2B5EF4-FFF2-40B4-BE49-F238E27FC236}">
                  <a16:creationId xmlns:a16="http://schemas.microsoft.com/office/drawing/2014/main" id="{0EFCBA26-03B3-4064-A2C3-2FBBDE794F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67632" y="1834934"/>
              <a:ext cx="856735" cy="856735"/>
            </a:xfrm>
            <a:prstGeom prst="rect">
              <a:avLst/>
            </a:prstGeom>
          </p:spPr>
        </p:pic>
      </p:grpSp>
      <p:sp>
        <p:nvSpPr>
          <p:cNvPr id="10" name="Content Placeholder 2">
            <a:extLst>
              <a:ext uri="{FF2B5EF4-FFF2-40B4-BE49-F238E27FC236}">
                <a16:creationId xmlns:a16="http://schemas.microsoft.com/office/drawing/2014/main" id="{3383E56C-66C7-494B-B390-2718A36AEDB0}"/>
              </a:ext>
            </a:extLst>
          </p:cNvPr>
          <p:cNvSpPr txBox="1">
            <a:spLocks/>
          </p:cNvSpPr>
          <p:nvPr/>
        </p:nvSpPr>
        <p:spPr>
          <a:xfrm>
            <a:off x="5123761" y="2658836"/>
            <a:ext cx="1944477" cy="564045"/>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lgn="ctr"/>
            <a:r>
              <a:rPr lang="en-US" sz="1800" dirty="0">
                <a:solidFill>
                  <a:schemeClr val="tx1">
                    <a:lumMod val="90000"/>
                    <a:lumOff val="10000"/>
                  </a:schemeClr>
                </a:solidFill>
                <a:latin typeface="Bahnschrift" panose="020B0502040204020203" pitchFamily="34" charset="0"/>
              </a:rPr>
              <a:t>Suggestions for </a:t>
            </a:r>
          </a:p>
          <a:p>
            <a:pPr algn="ctr">
              <a:spcBef>
                <a:spcPts val="0"/>
              </a:spcBef>
              <a:spcAft>
                <a:spcPts val="0"/>
              </a:spcAft>
            </a:pPr>
            <a:r>
              <a:rPr lang="en-US" sz="1800" dirty="0">
                <a:solidFill>
                  <a:schemeClr val="tx1">
                    <a:lumMod val="90000"/>
                    <a:lumOff val="10000"/>
                  </a:schemeClr>
                </a:solidFill>
                <a:latin typeface="Bahnschrift" panose="020B0502040204020203" pitchFamily="34" charset="0"/>
              </a:rPr>
              <a:t>County Spending</a:t>
            </a:r>
          </a:p>
        </p:txBody>
      </p:sp>
      <p:sp>
        <p:nvSpPr>
          <p:cNvPr id="20" name="TextBox 19">
            <a:extLst>
              <a:ext uri="{FF2B5EF4-FFF2-40B4-BE49-F238E27FC236}">
                <a16:creationId xmlns:a16="http://schemas.microsoft.com/office/drawing/2014/main" id="{B46A2940-80B5-4C07-9E75-52B80B1B175B}"/>
              </a:ext>
            </a:extLst>
          </p:cNvPr>
          <p:cNvSpPr txBox="1"/>
          <p:nvPr/>
        </p:nvSpPr>
        <p:spPr>
          <a:xfrm>
            <a:off x="4259102" y="3359004"/>
            <a:ext cx="3803192"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Investments/grants for local childcare providers to meet enhanced health/social distancing requirements</a:t>
            </a:r>
          </a:p>
          <a:p>
            <a:pPr marL="285750" indent="-285750">
              <a:buFont typeface="Arial" panose="020B0604020202020204" pitchFamily="34" charset="0"/>
              <a:buChar char="•"/>
            </a:pPr>
            <a:r>
              <a:rPr lang="en-US" dirty="0">
                <a:latin typeface="Bahnschrift Light" panose="020B0502040204020203" pitchFamily="34" charset="0"/>
              </a:rPr>
              <a:t>Explore/invest in alternative childcare options to provide flexibility for workers</a:t>
            </a:r>
          </a:p>
          <a:p>
            <a:pPr marL="285750" indent="-285750">
              <a:buFont typeface="Arial" panose="020B0604020202020204" pitchFamily="34" charset="0"/>
              <a:buChar char="•"/>
            </a:pPr>
            <a:r>
              <a:rPr lang="en-US" dirty="0">
                <a:latin typeface="Bahnschrift Light" panose="020B0502040204020203" pitchFamily="34" charset="0"/>
              </a:rPr>
              <a:t>Programs to support childcare workers </a:t>
            </a:r>
            <a:r>
              <a:rPr lang="en-US" sz="1600" i="1" dirty="0">
                <a:latin typeface="Bahnschrift Light" panose="020B0502040204020203" pitchFamily="34" charset="0"/>
              </a:rPr>
              <a:t>(hazard pay, training, etc.)</a:t>
            </a:r>
          </a:p>
          <a:p>
            <a:pPr marL="285750" indent="-285750">
              <a:buFont typeface="Arial" panose="020B0604020202020204" pitchFamily="34" charset="0"/>
              <a:buChar char="•"/>
            </a:pPr>
            <a:r>
              <a:rPr lang="en-US" dirty="0">
                <a:latin typeface="Bahnschrift Light" panose="020B0502040204020203" pitchFamily="34" charset="0"/>
              </a:rPr>
              <a:t>Childcare subsidies for workers not covered by Hero Relief or childcare assistance</a:t>
            </a:r>
          </a:p>
        </p:txBody>
      </p:sp>
      <p:cxnSp>
        <p:nvCxnSpPr>
          <p:cNvPr id="25" name="Straight Connector 24">
            <a:extLst>
              <a:ext uri="{FF2B5EF4-FFF2-40B4-BE49-F238E27FC236}">
                <a16:creationId xmlns:a16="http://schemas.microsoft.com/office/drawing/2014/main" id="{D56F204F-CCD5-46ED-8999-27C4E90A2646}"/>
              </a:ext>
            </a:extLst>
          </p:cNvPr>
          <p:cNvCxnSpPr>
            <a:cxnSpLocks/>
          </p:cNvCxnSpPr>
          <p:nvPr/>
        </p:nvCxnSpPr>
        <p:spPr>
          <a:xfrm flipH="1">
            <a:off x="4727381" y="3291629"/>
            <a:ext cx="2737236" cy="0"/>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BA1FD76-24CE-43AB-8185-E98A57AB0416}"/>
              </a:ext>
            </a:extLst>
          </p:cNvPr>
          <p:cNvGrpSpPr/>
          <p:nvPr/>
        </p:nvGrpSpPr>
        <p:grpSpPr>
          <a:xfrm>
            <a:off x="9282059" y="1499616"/>
            <a:ext cx="1033762" cy="1033762"/>
            <a:chOff x="9740279" y="1641642"/>
            <a:chExt cx="1033762" cy="1033762"/>
          </a:xfrm>
        </p:grpSpPr>
        <p:sp>
          <p:nvSpPr>
            <p:cNvPr id="16" name="Oval 15">
              <a:extLst>
                <a:ext uri="{FF2B5EF4-FFF2-40B4-BE49-F238E27FC236}">
                  <a16:creationId xmlns:a16="http://schemas.microsoft.com/office/drawing/2014/main" id="{08498439-ED72-450A-B285-7D078E0DED4F}"/>
                </a:ext>
              </a:extLst>
            </p:cNvPr>
            <p:cNvSpPr/>
            <p:nvPr/>
          </p:nvSpPr>
          <p:spPr>
            <a:xfrm>
              <a:off x="9740279" y="1641642"/>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andshake">
              <a:extLst>
                <a:ext uri="{FF2B5EF4-FFF2-40B4-BE49-F238E27FC236}">
                  <a16:creationId xmlns:a16="http://schemas.microsoft.com/office/drawing/2014/main" id="{C5D1A336-2043-4351-9F3D-37B4D69F75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99960" y="1742513"/>
              <a:ext cx="914400" cy="914400"/>
            </a:xfrm>
            <a:prstGeom prst="rect">
              <a:avLst/>
            </a:prstGeom>
          </p:spPr>
        </p:pic>
      </p:grpSp>
      <p:sp>
        <p:nvSpPr>
          <p:cNvPr id="11" name="Content Placeholder 2">
            <a:extLst>
              <a:ext uri="{FF2B5EF4-FFF2-40B4-BE49-F238E27FC236}">
                <a16:creationId xmlns:a16="http://schemas.microsoft.com/office/drawing/2014/main" id="{500EBF61-42F1-4E4B-BB0A-14EE4D72EE69}"/>
              </a:ext>
            </a:extLst>
          </p:cNvPr>
          <p:cNvSpPr txBox="1">
            <a:spLocks/>
          </p:cNvSpPr>
          <p:nvPr/>
        </p:nvSpPr>
        <p:spPr>
          <a:xfrm>
            <a:off x="8686485" y="2764730"/>
            <a:ext cx="2224910" cy="36965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lgn="ctr"/>
            <a:r>
              <a:rPr lang="en-US" sz="1800" dirty="0">
                <a:solidFill>
                  <a:schemeClr val="tx1">
                    <a:lumMod val="90000"/>
                    <a:lumOff val="10000"/>
                  </a:schemeClr>
                </a:solidFill>
                <a:latin typeface="Bahnschrift" panose="020B0502040204020203" pitchFamily="34" charset="0"/>
              </a:rPr>
              <a:t>Potential Partners</a:t>
            </a:r>
          </a:p>
        </p:txBody>
      </p:sp>
      <p:sp>
        <p:nvSpPr>
          <p:cNvPr id="21" name="TextBox 20">
            <a:extLst>
              <a:ext uri="{FF2B5EF4-FFF2-40B4-BE49-F238E27FC236}">
                <a16:creationId xmlns:a16="http://schemas.microsoft.com/office/drawing/2014/main" id="{38DC3B60-8FB9-4140-9225-59A5B6085A68}"/>
              </a:ext>
            </a:extLst>
          </p:cNvPr>
          <p:cNvSpPr txBox="1"/>
          <p:nvPr/>
        </p:nvSpPr>
        <p:spPr>
          <a:xfrm>
            <a:off x="8406746" y="3376079"/>
            <a:ext cx="2784389"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Childcare Aware</a:t>
            </a:r>
          </a:p>
          <a:p>
            <a:pPr marL="285750" indent="-285750">
              <a:buFont typeface="Arial" panose="020B0604020202020204" pitchFamily="34" charset="0"/>
              <a:buChar char="•"/>
            </a:pPr>
            <a:r>
              <a:rPr lang="en-US" dirty="0">
                <a:latin typeface="Bahnschrift Light" panose="020B0502040204020203" pitchFamily="34" charset="0"/>
              </a:rPr>
              <a:t>The early childhood systems building team’s Our Tomorrow project</a:t>
            </a:r>
          </a:p>
          <a:p>
            <a:pPr marL="285750" indent="-285750">
              <a:buFont typeface="Arial" panose="020B0604020202020204" pitchFamily="34" charset="0"/>
              <a:buChar char="•"/>
            </a:pPr>
            <a:r>
              <a:rPr lang="en-US" dirty="0">
                <a:latin typeface="Bahnschrift Light" panose="020B0502040204020203" pitchFamily="34" charset="0"/>
              </a:rPr>
              <a:t>Before/after school childcare providers</a:t>
            </a:r>
          </a:p>
        </p:txBody>
      </p:sp>
      <p:cxnSp>
        <p:nvCxnSpPr>
          <p:cNvPr id="26" name="Straight Connector 25">
            <a:extLst>
              <a:ext uri="{FF2B5EF4-FFF2-40B4-BE49-F238E27FC236}">
                <a16:creationId xmlns:a16="http://schemas.microsoft.com/office/drawing/2014/main" id="{F91A41EE-EF2F-4F93-A11F-8930E2B3D5F4}"/>
              </a:ext>
            </a:extLst>
          </p:cNvPr>
          <p:cNvCxnSpPr>
            <a:cxnSpLocks/>
          </p:cNvCxnSpPr>
          <p:nvPr/>
        </p:nvCxnSpPr>
        <p:spPr>
          <a:xfrm flipH="1">
            <a:off x="8543646" y="3289382"/>
            <a:ext cx="2510588" cy="8696"/>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469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0A87-3649-4BC8-85B9-BE9F85A02552}"/>
              </a:ext>
            </a:extLst>
          </p:cNvPr>
          <p:cNvSpPr>
            <a:spLocks noGrp="1"/>
          </p:cNvSpPr>
          <p:nvPr>
            <p:ph type="title"/>
          </p:nvPr>
        </p:nvSpPr>
        <p:spPr>
          <a:xfrm>
            <a:off x="1024128" y="0"/>
            <a:ext cx="9720072" cy="1499616"/>
          </a:xfrm>
        </p:spPr>
        <p:txBody>
          <a:bodyPr/>
          <a:lstStyle/>
          <a:p>
            <a:r>
              <a:rPr lang="en-US" dirty="0">
                <a:latin typeface="Bahnschrift SemiBold Condensed" panose="020B0502040204020203" pitchFamily="34" charset="0"/>
              </a:rPr>
              <a:t>NAVIGATION</a:t>
            </a:r>
          </a:p>
        </p:txBody>
      </p:sp>
      <p:sp>
        <p:nvSpPr>
          <p:cNvPr id="19" name="TextBox 18">
            <a:extLst>
              <a:ext uri="{FF2B5EF4-FFF2-40B4-BE49-F238E27FC236}">
                <a16:creationId xmlns:a16="http://schemas.microsoft.com/office/drawing/2014/main" id="{24813E09-5854-462B-8D16-AA22C5CF9C01}"/>
              </a:ext>
            </a:extLst>
          </p:cNvPr>
          <p:cNvSpPr txBox="1"/>
          <p:nvPr/>
        </p:nvSpPr>
        <p:spPr>
          <a:xfrm>
            <a:off x="1022265" y="1530464"/>
            <a:ext cx="2737235" cy="3046988"/>
          </a:xfrm>
          <a:prstGeom prst="rect">
            <a:avLst/>
          </a:prstGeom>
          <a:noFill/>
        </p:spPr>
        <p:txBody>
          <a:bodyPr wrap="square" rtlCol="0">
            <a:spAutoFit/>
          </a:bodyPr>
          <a:lstStyle/>
          <a:p>
            <a:r>
              <a:rPr lang="en-US" sz="2400" dirty="0">
                <a:latin typeface="Bahnschrift SemiLight" panose="020B0502040204020203" pitchFamily="34" charset="0"/>
              </a:rPr>
              <a:t>Now more than ever it is vital that we help families and individuals in crisis navigate through potential resources and helping agencies.</a:t>
            </a:r>
          </a:p>
        </p:txBody>
      </p:sp>
      <p:grpSp>
        <p:nvGrpSpPr>
          <p:cNvPr id="15" name="Group 14">
            <a:extLst>
              <a:ext uri="{FF2B5EF4-FFF2-40B4-BE49-F238E27FC236}">
                <a16:creationId xmlns:a16="http://schemas.microsoft.com/office/drawing/2014/main" id="{0DD347F4-A217-4DC9-BCA9-BF055038819F}"/>
              </a:ext>
            </a:extLst>
          </p:cNvPr>
          <p:cNvGrpSpPr/>
          <p:nvPr/>
        </p:nvGrpSpPr>
        <p:grpSpPr>
          <a:xfrm>
            <a:off x="5579118" y="1499616"/>
            <a:ext cx="1033762" cy="1033762"/>
            <a:chOff x="5579118" y="1804086"/>
            <a:chExt cx="1033762" cy="1033762"/>
          </a:xfrm>
        </p:grpSpPr>
        <p:sp>
          <p:nvSpPr>
            <p:cNvPr id="14" name="Oval 13">
              <a:extLst>
                <a:ext uri="{FF2B5EF4-FFF2-40B4-BE49-F238E27FC236}">
                  <a16:creationId xmlns:a16="http://schemas.microsoft.com/office/drawing/2014/main" id="{DC73191F-9E9E-4ADA-833F-90C830304AC1}"/>
                </a:ext>
              </a:extLst>
            </p:cNvPr>
            <p:cNvSpPr/>
            <p:nvPr/>
          </p:nvSpPr>
          <p:spPr>
            <a:xfrm>
              <a:off x="5579118" y="180408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oney">
              <a:extLst>
                <a:ext uri="{FF2B5EF4-FFF2-40B4-BE49-F238E27FC236}">
                  <a16:creationId xmlns:a16="http://schemas.microsoft.com/office/drawing/2014/main" id="{0EFCBA26-03B3-4064-A2C3-2FBBDE794F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67632" y="1834934"/>
              <a:ext cx="856735" cy="856735"/>
            </a:xfrm>
            <a:prstGeom prst="rect">
              <a:avLst/>
            </a:prstGeom>
          </p:spPr>
        </p:pic>
      </p:grpSp>
      <p:sp>
        <p:nvSpPr>
          <p:cNvPr id="10" name="Content Placeholder 2">
            <a:extLst>
              <a:ext uri="{FF2B5EF4-FFF2-40B4-BE49-F238E27FC236}">
                <a16:creationId xmlns:a16="http://schemas.microsoft.com/office/drawing/2014/main" id="{3383E56C-66C7-494B-B390-2718A36AEDB0}"/>
              </a:ext>
            </a:extLst>
          </p:cNvPr>
          <p:cNvSpPr txBox="1">
            <a:spLocks/>
          </p:cNvSpPr>
          <p:nvPr/>
        </p:nvSpPr>
        <p:spPr>
          <a:xfrm>
            <a:off x="5123761" y="2658836"/>
            <a:ext cx="1944477" cy="564045"/>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lgn="ctr"/>
            <a:r>
              <a:rPr lang="en-US" sz="1800" dirty="0">
                <a:solidFill>
                  <a:schemeClr val="tx1">
                    <a:lumMod val="90000"/>
                    <a:lumOff val="10000"/>
                  </a:schemeClr>
                </a:solidFill>
                <a:latin typeface="Bahnschrift" panose="020B0502040204020203" pitchFamily="34" charset="0"/>
              </a:rPr>
              <a:t>Suggestions for </a:t>
            </a:r>
          </a:p>
          <a:p>
            <a:pPr algn="ctr">
              <a:spcBef>
                <a:spcPts val="0"/>
              </a:spcBef>
              <a:spcAft>
                <a:spcPts val="0"/>
              </a:spcAft>
            </a:pPr>
            <a:r>
              <a:rPr lang="en-US" sz="1800" dirty="0">
                <a:solidFill>
                  <a:schemeClr val="tx1">
                    <a:lumMod val="90000"/>
                    <a:lumOff val="10000"/>
                  </a:schemeClr>
                </a:solidFill>
                <a:latin typeface="Bahnschrift" panose="020B0502040204020203" pitchFamily="34" charset="0"/>
              </a:rPr>
              <a:t>County Spending</a:t>
            </a:r>
          </a:p>
        </p:txBody>
      </p:sp>
      <p:sp>
        <p:nvSpPr>
          <p:cNvPr id="20" name="TextBox 19">
            <a:extLst>
              <a:ext uri="{FF2B5EF4-FFF2-40B4-BE49-F238E27FC236}">
                <a16:creationId xmlns:a16="http://schemas.microsoft.com/office/drawing/2014/main" id="{B46A2940-80B5-4C07-9E75-52B80B1B175B}"/>
              </a:ext>
            </a:extLst>
          </p:cNvPr>
          <p:cNvSpPr txBox="1"/>
          <p:nvPr/>
        </p:nvSpPr>
        <p:spPr>
          <a:xfrm>
            <a:off x="4592735" y="3358943"/>
            <a:ext cx="3135927" cy="246221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Invest in a ‘navigator’ position or existing program to help citizens access resources available to them, </a:t>
            </a:r>
            <a:r>
              <a:rPr lang="en-US" sz="1600" i="1" dirty="0">
                <a:latin typeface="Bahnschrift Light" panose="020B0502040204020203" pitchFamily="34" charset="0"/>
              </a:rPr>
              <a:t>ex: county employee, funds granted to municipalities or community stakeholders to staff the position.</a:t>
            </a:r>
            <a:endParaRPr lang="en-US" i="1" dirty="0">
              <a:latin typeface="Bahnschrift Light" panose="020B0502040204020203" pitchFamily="34" charset="0"/>
            </a:endParaRPr>
          </a:p>
        </p:txBody>
      </p:sp>
      <p:cxnSp>
        <p:nvCxnSpPr>
          <p:cNvPr id="25" name="Straight Connector 24">
            <a:extLst>
              <a:ext uri="{FF2B5EF4-FFF2-40B4-BE49-F238E27FC236}">
                <a16:creationId xmlns:a16="http://schemas.microsoft.com/office/drawing/2014/main" id="{D56F204F-CCD5-46ED-8999-27C4E90A2646}"/>
              </a:ext>
            </a:extLst>
          </p:cNvPr>
          <p:cNvCxnSpPr>
            <a:cxnSpLocks/>
          </p:cNvCxnSpPr>
          <p:nvPr/>
        </p:nvCxnSpPr>
        <p:spPr>
          <a:xfrm flipH="1">
            <a:off x="4727381" y="3291629"/>
            <a:ext cx="2737236" cy="0"/>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BA1FD76-24CE-43AB-8185-E98A57AB0416}"/>
              </a:ext>
            </a:extLst>
          </p:cNvPr>
          <p:cNvGrpSpPr/>
          <p:nvPr/>
        </p:nvGrpSpPr>
        <p:grpSpPr>
          <a:xfrm>
            <a:off x="9282059" y="1499616"/>
            <a:ext cx="1033762" cy="1033762"/>
            <a:chOff x="9740279" y="1641642"/>
            <a:chExt cx="1033762" cy="1033762"/>
          </a:xfrm>
        </p:grpSpPr>
        <p:sp>
          <p:nvSpPr>
            <p:cNvPr id="16" name="Oval 15">
              <a:extLst>
                <a:ext uri="{FF2B5EF4-FFF2-40B4-BE49-F238E27FC236}">
                  <a16:creationId xmlns:a16="http://schemas.microsoft.com/office/drawing/2014/main" id="{08498439-ED72-450A-B285-7D078E0DED4F}"/>
                </a:ext>
              </a:extLst>
            </p:cNvPr>
            <p:cNvSpPr/>
            <p:nvPr/>
          </p:nvSpPr>
          <p:spPr>
            <a:xfrm>
              <a:off x="9740279" y="1641642"/>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andshake">
              <a:extLst>
                <a:ext uri="{FF2B5EF4-FFF2-40B4-BE49-F238E27FC236}">
                  <a16:creationId xmlns:a16="http://schemas.microsoft.com/office/drawing/2014/main" id="{C5D1A336-2043-4351-9F3D-37B4D69F75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9960" y="1742513"/>
              <a:ext cx="914400" cy="914400"/>
            </a:xfrm>
            <a:prstGeom prst="rect">
              <a:avLst/>
            </a:prstGeom>
          </p:spPr>
        </p:pic>
      </p:grpSp>
      <p:sp>
        <p:nvSpPr>
          <p:cNvPr id="11" name="Content Placeholder 2">
            <a:extLst>
              <a:ext uri="{FF2B5EF4-FFF2-40B4-BE49-F238E27FC236}">
                <a16:creationId xmlns:a16="http://schemas.microsoft.com/office/drawing/2014/main" id="{500EBF61-42F1-4E4B-BB0A-14EE4D72EE69}"/>
              </a:ext>
            </a:extLst>
          </p:cNvPr>
          <p:cNvSpPr txBox="1">
            <a:spLocks/>
          </p:cNvSpPr>
          <p:nvPr/>
        </p:nvSpPr>
        <p:spPr>
          <a:xfrm>
            <a:off x="8686485" y="2764730"/>
            <a:ext cx="2224910" cy="36965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lgn="ctr"/>
            <a:r>
              <a:rPr lang="en-US" sz="1800" dirty="0">
                <a:solidFill>
                  <a:schemeClr val="tx1">
                    <a:lumMod val="90000"/>
                    <a:lumOff val="10000"/>
                  </a:schemeClr>
                </a:solidFill>
                <a:latin typeface="Bahnschrift" panose="020B0502040204020203" pitchFamily="34" charset="0"/>
              </a:rPr>
              <a:t>Potential Partners</a:t>
            </a:r>
          </a:p>
        </p:txBody>
      </p:sp>
      <p:sp>
        <p:nvSpPr>
          <p:cNvPr id="21" name="TextBox 20">
            <a:extLst>
              <a:ext uri="{FF2B5EF4-FFF2-40B4-BE49-F238E27FC236}">
                <a16:creationId xmlns:a16="http://schemas.microsoft.com/office/drawing/2014/main" id="{38DC3B60-8FB9-4140-9225-59A5B6085A68}"/>
              </a:ext>
            </a:extLst>
          </p:cNvPr>
          <p:cNvSpPr txBox="1"/>
          <p:nvPr/>
        </p:nvSpPr>
        <p:spPr>
          <a:xfrm>
            <a:off x="8406746" y="3376079"/>
            <a:ext cx="2988085" cy="233910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DCF</a:t>
            </a:r>
          </a:p>
          <a:p>
            <a:pPr marL="742950" lvl="1" indent="-285750">
              <a:buFont typeface="Courier New" panose="02070309020205020404" pitchFamily="49" charset="0"/>
              <a:buChar char="o"/>
            </a:pPr>
            <a:r>
              <a:rPr lang="en-US" dirty="0">
                <a:latin typeface="Bahnschrift Light" panose="020B0502040204020203" pitchFamily="34" charset="0"/>
              </a:rPr>
              <a:t>Megan Dodge, </a:t>
            </a:r>
            <a:r>
              <a:rPr lang="en-US" sz="1600" i="1" dirty="0">
                <a:latin typeface="Bahnschrift Light" panose="020B0502040204020203" pitchFamily="34" charset="0"/>
              </a:rPr>
              <a:t>megan.dodge@ks.gov</a:t>
            </a:r>
          </a:p>
          <a:p>
            <a:pPr marL="285750" indent="-285750">
              <a:spcAft>
                <a:spcPts val="600"/>
              </a:spcAft>
              <a:buFont typeface="Arial" panose="020B0604020202020204" pitchFamily="34" charset="0"/>
              <a:buChar char="•"/>
            </a:pPr>
            <a:r>
              <a:rPr lang="en-US" dirty="0">
                <a:latin typeface="Bahnschrift Light" panose="020B0502040204020203" pitchFamily="34" charset="0"/>
              </a:rPr>
              <a:t>KDADS</a:t>
            </a:r>
          </a:p>
          <a:p>
            <a:pPr marL="742950" lvl="1" indent="-285750">
              <a:spcAft>
                <a:spcPts val="600"/>
              </a:spcAft>
              <a:buFont typeface="Courier New" panose="02070309020205020404" pitchFamily="49" charset="0"/>
              <a:buChar char="o"/>
            </a:pPr>
            <a:r>
              <a:rPr lang="en-US" dirty="0">
                <a:latin typeface="Bahnschrift Light" panose="020B0502040204020203" pitchFamily="34" charset="0"/>
              </a:rPr>
              <a:t>Scott Brunner, </a:t>
            </a:r>
            <a:r>
              <a:rPr lang="en-US" sz="1600" i="1" dirty="0">
                <a:latin typeface="Bahnschrift Light" panose="020B0502040204020203" pitchFamily="34" charset="0"/>
              </a:rPr>
              <a:t>scott.brunner@ks.gov</a:t>
            </a:r>
          </a:p>
          <a:p>
            <a:r>
              <a:rPr lang="en-US" sz="1600" i="1" dirty="0">
                <a:latin typeface="Bahnschrift Light" panose="020B0502040204020203" pitchFamily="34" charset="0"/>
              </a:rPr>
              <a:t>We stand ready to assist you and offer guidance as needed.</a:t>
            </a:r>
          </a:p>
        </p:txBody>
      </p:sp>
      <p:cxnSp>
        <p:nvCxnSpPr>
          <p:cNvPr id="26" name="Straight Connector 25">
            <a:extLst>
              <a:ext uri="{FF2B5EF4-FFF2-40B4-BE49-F238E27FC236}">
                <a16:creationId xmlns:a16="http://schemas.microsoft.com/office/drawing/2014/main" id="{F91A41EE-EF2F-4F93-A11F-8930E2B3D5F4}"/>
              </a:ext>
            </a:extLst>
          </p:cNvPr>
          <p:cNvCxnSpPr>
            <a:cxnSpLocks/>
          </p:cNvCxnSpPr>
          <p:nvPr/>
        </p:nvCxnSpPr>
        <p:spPr>
          <a:xfrm flipH="1">
            <a:off x="8543646" y="3289382"/>
            <a:ext cx="2510588" cy="8696"/>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321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0A87-3649-4BC8-85B9-BE9F85A02552}"/>
              </a:ext>
            </a:extLst>
          </p:cNvPr>
          <p:cNvSpPr>
            <a:spLocks noGrp="1"/>
          </p:cNvSpPr>
          <p:nvPr>
            <p:ph type="title"/>
          </p:nvPr>
        </p:nvSpPr>
        <p:spPr>
          <a:xfrm>
            <a:off x="1024128" y="0"/>
            <a:ext cx="9720072" cy="1499616"/>
          </a:xfrm>
        </p:spPr>
        <p:txBody>
          <a:bodyPr/>
          <a:lstStyle/>
          <a:p>
            <a:r>
              <a:rPr lang="en-US" dirty="0">
                <a:latin typeface="Bahnschrift SemiBold Condensed" panose="020B0502040204020203" pitchFamily="34" charset="0"/>
              </a:rPr>
              <a:t>RESOURCES</a:t>
            </a:r>
          </a:p>
        </p:txBody>
      </p:sp>
      <p:sp>
        <p:nvSpPr>
          <p:cNvPr id="4" name="TextBox 3">
            <a:extLst>
              <a:ext uri="{FF2B5EF4-FFF2-40B4-BE49-F238E27FC236}">
                <a16:creationId xmlns:a16="http://schemas.microsoft.com/office/drawing/2014/main" id="{3A75EAC7-CC52-473E-BC12-42F7B09F0389}"/>
              </a:ext>
            </a:extLst>
          </p:cNvPr>
          <p:cNvSpPr txBox="1"/>
          <p:nvPr/>
        </p:nvSpPr>
        <p:spPr>
          <a:xfrm>
            <a:off x="716692" y="1589903"/>
            <a:ext cx="10832757" cy="3416320"/>
          </a:xfrm>
          <a:prstGeom prst="rect">
            <a:avLst/>
          </a:prstGeom>
          <a:noFill/>
        </p:spPr>
        <p:txBody>
          <a:bodyPr wrap="square" rtlCol="0">
            <a:spAutoFit/>
          </a:bodyPr>
          <a:lstStyle/>
          <a:p>
            <a:r>
              <a:rPr lang="en-US" sz="1600" dirty="0">
                <a:latin typeface="Bahnschrift Light" panose="020B0502040204020203" pitchFamily="34" charset="0"/>
              </a:rPr>
              <a:t>Apply for services with DCF (SNAP, TANF, Childcare Assistance): </a:t>
            </a:r>
            <a:r>
              <a:rPr lang="en-US" sz="1400" dirty="0">
                <a:solidFill>
                  <a:srgbClr val="0070C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www.dcf.ks.gov</a:t>
            </a:r>
            <a:endParaRPr lang="en-US" sz="1400" dirty="0">
              <a:solidFill>
                <a:srgbClr val="0070C0"/>
              </a:solidFill>
              <a:latin typeface="Times New Roman" panose="02020603050405020304" pitchFamily="18" charset="0"/>
              <a:cs typeface="Times New Roman" panose="02020603050405020304" pitchFamily="18" charset="0"/>
            </a:endParaRPr>
          </a:p>
          <a:p>
            <a:endParaRPr lang="en-US" sz="1600" dirty="0">
              <a:latin typeface="Bahnschrift Light" panose="020B0502040204020203" pitchFamily="34" charset="0"/>
              <a:cs typeface="Times New Roman" panose="02020603050405020304" pitchFamily="18" charset="0"/>
            </a:endParaRPr>
          </a:p>
          <a:p>
            <a:r>
              <a:rPr lang="en-US" sz="1600" dirty="0">
                <a:latin typeface="Bahnschrift Light" panose="020B0502040204020203" pitchFamily="34" charset="0"/>
              </a:rPr>
              <a:t>SHF Program:</a:t>
            </a:r>
            <a:r>
              <a:rPr lang="en-US" sz="1400" dirty="0">
                <a:solidFill>
                  <a:srgbClr val="0070C0"/>
                </a:solidFill>
                <a:latin typeface="Times New Roman" panose="02020603050405020304" pitchFamily="18" charset="0"/>
                <a:cs typeface="Times New Roman" panose="02020603050405020304" pitchFamily="18" charset="0"/>
              </a:rPr>
              <a:t> https://www.kdads.ks.gov/provider-home/providers/grant-and-contract-supported-programs/supported-housing-funds</a:t>
            </a:r>
          </a:p>
          <a:p>
            <a:endParaRPr lang="en-US" sz="1600" dirty="0">
              <a:latin typeface="Bahnschrift Light" panose="020B0502040204020203" pitchFamily="34" charset="0"/>
              <a:cs typeface="Times New Roman" panose="02020603050405020304" pitchFamily="18" charset="0"/>
            </a:endParaRPr>
          </a:p>
          <a:p>
            <a:r>
              <a:rPr lang="en-US" sz="1600" dirty="0">
                <a:latin typeface="Bahnschrift Light" panose="020B0502040204020203" pitchFamily="34" charset="0"/>
                <a:cs typeface="Times New Roman" panose="02020603050405020304" pitchFamily="18" charset="0"/>
              </a:rPr>
              <a:t>TEFAP: </a:t>
            </a:r>
            <a:r>
              <a:rPr lang="en-US" sz="1600" dirty="0">
                <a:latin typeface="Times New Roman" panose="02020603050405020304" pitchFamily="18" charset="0"/>
                <a:cs typeface="Times New Roman" panose="02020603050405020304" pitchFamily="18" charset="0"/>
              </a:rPr>
              <a:t>Locate a county’s distributing organization and food distribution site at </a:t>
            </a:r>
            <a:r>
              <a:rPr lang="en-US" sz="1400" dirty="0">
                <a:solidFill>
                  <a:srgbClr val="0070C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http://www.dcf.ks.gov/services/ees/Documents/Food_Distribution_Programs/TEFAP%20Distribution%20Sites%20by%20County.pdf</a:t>
            </a:r>
            <a:endParaRPr lang="en-US" sz="1400" dirty="0">
              <a:solidFill>
                <a:srgbClr val="0070C0"/>
              </a:solidFill>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600" dirty="0">
                <a:latin typeface="Bahnschrift Light" panose="020B0502040204020203" pitchFamily="34" charset="0"/>
                <a:cs typeface="Times New Roman" panose="02020603050405020304" pitchFamily="18" charset="0"/>
              </a:rPr>
              <a:t>CSFP: </a:t>
            </a:r>
            <a:r>
              <a:rPr lang="en-US" sz="1600" dirty="0">
                <a:latin typeface="Times New Roman" panose="02020603050405020304" pitchFamily="18" charset="0"/>
                <a:cs typeface="Times New Roman" panose="02020603050405020304" pitchFamily="18" charset="0"/>
              </a:rPr>
              <a:t>Individuals can apply to receive a food package through one of the regional administering organizations at </a:t>
            </a:r>
            <a:r>
              <a:rPr lang="en-US" sz="1400" dirty="0">
                <a:solidFill>
                  <a:srgbClr val="0070C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www.dcf.ks.gov/services/ees/Pages/USDA-Commodity-Programs/CSFP/CSFP-FAQs.aspx</a:t>
            </a:r>
            <a:endParaRPr lang="en-US" sz="1400" dirty="0">
              <a:solidFill>
                <a:srgbClr val="0070C0"/>
              </a:solidFill>
              <a:latin typeface="Times New Roman" panose="02020603050405020304" pitchFamily="18" charset="0"/>
              <a:cs typeface="Times New Roman" panose="02020603050405020304" pitchFamily="18" charset="0"/>
            </a:endParaRPr>
          </a:p>
          <a:p>
            <a:endParaRPr lang="en-US" sz="1600" dirty="0">
              <a:latin typeface="Bahnschrift Light" panose="020B0502040204020203" pitchFamily="34" charset="0"/>
              <a:cs typeface="Times New Roman" panose="02020603050405020304" pitchFamily="18" charset="0"/>
            </a:endParaRPr>
          </a:p>
          <a:p>
            <a:endParaRPr lang="en-US" sz="1600" dirty="0">
              <a:latin typeface="Bahnschrift Light" panose="020B0502040204020203" pitchFamily="34" charset="0"/>
              <a:cs typeface="Times New Roman" panose="02020603050405020304" pitchFamily="18" charset="0"/>
            </a:endParaRPr>
          </a:p>
          <a:p>
            <a:r>
              <a:rPr lang="en-US" sz="1600" dirty="0">
                <a:latin typeface="Bahnschrift Light" panose="020B0502040204020203" pitchFamily="34" charset="0"/>
                <a:cs typeface="Times New Roman" panose="02020603050405020304" pitchFamily="18" charset="0"/>
              </a:rPr>
              <a:t>Hero Relief Program: </a:t>
            </a:r>
            <a:r>
              <a:rPr lang="en-US" sz="1600" dirty="0">
                <a:latin typeface="Times New Roman" panose="02020603050405020304" pitchFamily="18" charset="0"/>
                <a:cs typeface="Times New Roman" panose="02020603050405020304" pitchFamily="18" charset="0"/>
              </a:rPr>
              <a:t>More information and applications for both families and providers are available at </a:t>
            </a:r>
            <a:r>
              <a:rPr lang="en-US" sz="1400" dirty="0">
                <a:solidFill>
                  <a:srgbClr val="0070C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www.ksherorelief.com</a:t>
            </a:r>
            <a:endParaRPr lang="en-US" sz="1400" dirty="0">
              <a:solidFill>
                <a:srgbClr val="0070C0"/>
              </a:solidFill>
              <a:latin typeface="Times New Roman" panose="02020603050405020304" pitchFamily="18" charset="0"/>
              <a:cs typeface="Times New Roman" panose="02020603050405020304" pitchFamily="18" charset="0"/>
            </a:endParaRPr>
          </a:p>
          <a:p>
            <a:endParaRPr lang="en-US" sz="1600" dirty="0">
              <a:latin typeface="Bahnschrift Light" panose="020B0502040204020203" pitchFamily="34" charset="0"/>
            </a:endParaRPr>
          </a:p>
        </p:txBody>
      </p:sp>
    </p:spTree>
    <p:extLst>
      <p:ext uri="{BB962C8B-B14F-4D97-AF65-F5344CB8AC3E}">
        <p14:creationId xmlns:p14="http://schemas.microsoft.com/office/powerpoint/2010/main" val="1666898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8F64-4188-4663-866B-679EFC73D35B}"/>
              </a:ext>
            </a:extLst>
          </p:cNvPr>
          <p:cNvSpPr>
            <a:spLocks noGrp="1"/>
          </p:cNvSpPr>
          <p:nvPr>
            <p:ph type="title"/>
          </p:nvPr>
        </p:nvSpPr>
        <p:spPr>
          <a:xfrm>
            <a:off x="1024128" y="0"/>
            <a:ext cx="9720072" cy="1499616"/>
          </a:xfrm>
        </p:spPr>
        <p:txBody>
          <a:bodyPr/>
          <a:lstStyle/>
          <a:p>
            <a:r>
              <a:rPr lang="en-US" dirty="0">
                <a:latin typeface="Bahnschrift SemiBold Condensed" panose="020B0502040204020203" pitchFamily="34" charset="0"/>
              </a:rPr>
              <a:t>overview</a:t>
            </a:r>
            <a:endParaRPr lang="en-US" dirty="0"/>
          </a:p>
        </p:txBody>
      </p:sp>
      <p:grpSp>
        <p:nvGrpSpPr>
          <p:cNvPr id="18" name="Group 17">
            <a:extLst>
              <a:ext uri="{FF2B5EF4-FFF2-40B4-BE49-F238E27FC236}">
                <a16:creationId xmlns:a16="http://schemas.microsoft.com/office/drawing/2014/main" id="{477DBF72-9B8A-45C5-9381-238C01E448EF}"/>
              </a:ext>
            </a:extLst>
          </p:cNvPr>
          <p:cNvGrpSpPr/>
          <p:nvPr/>
        </p:nvGrpSpPr>
        <p:grpSpPr>
          <a:xfrm>
            <a:off x="1650204" y="1911118"/>
            <a:ext cx="4445796" cy="383857"/>
            <a:chOff x="1024128" y="2376291"/>
            <a:chExt cx="4445796" cy="383857"/>
          </a:xfrm>
        </p:grpSpPr>
        <p:sp>
          <p:nvSpPr>
            <p:cNvPr id="5" name="Oval 4">
              <a:extLst>
                <a:ext uri="{FF2B5EF4-FFF2-40B4-BE49-F238E27FC236}">
                  <a16:creationId xmlns:a16="http://schemas.microsoft.com/office/drawing/2014/main" id="{01FD897A-BCA2-4335-9240-C74846290409}"/>
                </a:ext>
              </a:extLst>
            </p:cNvPr>
            <p:cNvSpPr/>
            <p:nvPr/>
          </p:nvSpPr>
          <p:spPr>
            <a:xfrm>
              <a:off x="1024128" y="2430067"/>
              <a:ext cx="276306" cy="276306"/>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61643B5-90CE-432B-9DAE-6F291A7B65BB}"/>
                </a:ext>
              </a:extLst>
            </p:cNvPr>
            <p:cNvSpPr txBox="1">
              <a:spLocks/>
            </p:cNvSpPr>
            <p:nvPr/>
          </p:nvSpPr>
          <p:spPr>
            <a:xfrm>
              <a:off x="1460398" y="2376291"/>
              <a:ext cx="4009526" cy="383857"/>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ClrTx/>
                <a:buNone/>
              </a:pPr>
              <a:r>
                <a:rPr lang="en-US" sz="2000" dirty="0">
                  <a:latin typeface="Bahnschrift Light" panose="020B0502040204020203" pitchFamily="34" charset="0"/>
                </a:rPr>
                <a:t>Review of state level focus areas</a:t>
              </a:r>
            </a:p>
          </p:txBody>
        </p:sp>
      </p:grpSp>
      <p:grpSp>
        <p:nvGrpSpPr>
          <p:cNvPr id="19" name="Group 18">
            <a:extLst>
              <a:ext uri="{FF2B5EF4-FFF2-40B4-BE49-F238E27FC236}">
                <a16:creationId xmlns:a16="http://schemas.microsoft.com/office/drawing/2014/main" id="{4922DEC2-65B0-4D90-BB0C-3EFBFD9920D3}"/>
              </a:ext>
            </a:extLst>
          </p:cNvPr>
          <p:cNvGrpSpPr/>
          <p:nvPr/>
        </p:nvGrpSpPr>
        <p:grpSpPr>
          <a:xfrm>
            <a:off x="1650204" y="2717538"/>
            <a:ext cx="4445796" cy="383857"/>
            <a:chOff x="6096000" y="2372644"/>
            <a:chExt cx="4445796" cy="383857"/>
          </a:xfrm>
        </p:grpSpPr>
        <p:sp>
          <p:nvSpPr>
            <p:cNvPr id="8" name="Oval 7">
              <a:extLst>
                <a:ext uri="{FF2B5EF4-FFF2-40B4-BE49-F238E27FC236}">
                  <a16:creationId xmlns:a16="http://schemas.microsoft.com/office/drawing/2014/main" id="{7DF4726D-E1F4-422B-AED7-248A021ADB6D}"/>
                </a:ext>
              </a:extLst>
            </p:cNvPr>
            <p:cNvSpPr/>
            <p:nvPr/>
          </p:nvSpPr>
          <p:spPr>
            <a:xfrm>
              <a:off x="6096000" y="2426420"/>
              <a:ext cx="276306" cy="276306"/>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ABD68B65-3358-44BF-8ED6-3CC2F979534A}"/>
                </a:ext>
              </a:extLst>
            </p:cNvPr>
            <p:cNvSpPr txBox="1">
              <a:spLocks/>
            </p:cNvSpPr>
            <p:nvPr/>
          </p:nvSpPr>
          <p:spPr>
            <a:xfrm>
              <a:off x="6532270" y="2372644"/>
              <a:ext cx="4009526" cy="383857"/>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ClrTx/>
                <a:buNone/>
              </a:pPr>
              <a:r>
                <a:rPr lang="en-US" sz="2000" dirty="0">
                  <a:latin typeface="Bahnschrift Light" panose="020B0502040204020203" pitchFamily="34" charset="0"/>
                </a:rPr>
                <a:t>Human service focus areas</a:t>
              </a:r>
            </a:p>
          </p:txBody>
        </p:sp>
      </p:grpSp>
      <p:grpSp>
        <p:nvGrpSpPr>
          <p:cNvPr id="17" name="Group 16">
            <a:extLst>
              <a:ext uri="{FF2B5EF4-FFF2-40B4-BE49-F238E27FC236}">
                <a16:creationId xmlns:a16="http://schemas.microsoft.com/office/drawing/2014/main" id="{CF39239C-C550-473E-8431-4402E95DAF79}"/>
              </a:ext>
            </a:extLst>
          </p:cNvPr>
          <p:cNvGrpSpPr/>
          <p:nvPr/>
        </p:nvGrpSpPr>
        <p:grpSpPr>
          <a:xfrm>
            <a:off x="1650204" y="3523958"/>
            <a:ext cx="4445796" cy="383857"/>
            <a:chOff x="1024128" y="3298092"/>
            <a:chExt cx="4445796" cy="383857"/>
          </a:xfrm>
        </p:grpSpPr>
        <p:sp>
          <p:nvSpPr>
            <p:cNvPr id="10" name="Oval 9">
              <a:extLst>
                <a:ext uri="{FF2B5EF4-FFF2-40B4-BE49-F238E27FC236}">
                  <a16:creationId xmlns:a16="http://schemas.microsoft.com/office/drawing/2014/main" id="{7DE7B46F-ECF9-40BF-83AA-1D0FE1AF42F2}"/>
                </a:ext>
              </a:extLst>
            </p:cNvPr>
            <p:cNvSpPr/>
            <p:nvPr/>
          </p:nvSpPr>
          <p:spPr>
            <a:xfrm>
              <a:off x="1024128" y="3351868"/>
              <a:ext cx="276306" cy="276306"/>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EAA2D18C-353B-4BDE-84C6-81443070A1C8}"/>
                </a:ext>
              </a:extLst>
            </p:cNvPr>
            <p:cNvSpPr txBox="1">
              <a:spLocks/>
            </p:cNvSpPr>
            <p:nvPr/>
          </p:nvSpPr>
          <p:spPr>
            <a:xfrm>
              <a:off x="1460398" y="3298092"/>
              <a:ext cx="4009526" cy="383857"/>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ClrTx/>
                <a:buNone/>
              </a:pPr>
              <a:r>
                <a:rPr lang="en-US" sz="2000" dirty="0">
                  <a:latin typeface="Bahnschrift Light" panose="020B0502040204020203" pitchFamily="34" charset="0"/>
                </a:rPr>
                <a:t>Existing resources</a:t>
              </a:r>
            </a:p>
          </p:txBody>
        </p:sp>
      </p:grpSp>
      <p:grpSp>
        <p:nvGrpSpPr>
          <p:cNvPr id="20" name="Group 19">
            <a:extLst>
              <a:ext uri="{FF2B5EF4-FFF2-40B4-BE49-F238E27FC236}">
                <a16:creationId xmlns:a16="http://schemas.microsoft.com/office/drawing/2014/main" id="{CBC37C84-1EB7-4D50-B947-C715E48E4AAD}"/>
              </a:ext>
            </a:extLst>
          </p:cNvPr>
          <p:cNvGrpSpPr/>
          <p:nvPr/>
        </p:nvGrpSpPr>
        <p:grpSpPr>
          <a:xfrm>
            <a:off x="1650204" y="4330378"/>
            <a:ext cx="4445796" cy="383857"/>
            <a:chOff x="6096000" y="3298092"/>
            <a:chExt cx="4445796" cy="383857"/>
          </a:xfrm>
        </p:grpSpPr>
        <p:sp>
          <p:nvSpPr>
            <p:cNvPr id="12" name="Oval 11">
              <a:extLst>
                <a:ext uri="{FF2B5EF4-FFF2-40B4-BE49-F238E27FC236}">
                  <a16:creationId xmlns:a16="http://schemas.microsoft.com/office/drawing/2014/main" id="{B64BC8F2-37F1-4681-94C3-41314EA99EA3}"/>
                </a:ext>
              </a:extLst>
            </p:cNvPr>
            <p:cNvSpPr/>
            <p:nvPr/>
          </p:nvSpPr>
          <p:spPr>
            <a:xfrm>
              <a:off x="6096000" y="3351868"/>
              <a:ext cx="276306" cy="276306"/>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BE93BF9D-058B-4B74-A33D-56BD44944C73}"/>
                </a:ext>
              </a:extLst>
            </p:cNvPr>
            <p:cNvSpPr txBox="1">
              <a:spLocks/>
            </p:cNvSpPr>
            <p:nvPr/>
          </p:nvSpPr>
          <p:spPr>
            <a:xfrm>
              <a:off x="6532270" y="3298092"/>
              <a:ext cx="4009526" cy="383857"/>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ClrTx/>
                <a:buNone/>
              </a:pPr>
              <a:r>
                <a:rPr lang="en-US" sz="2000" dirty="0">
                  <a:latin typeface="Bahnschrift Light" panose="020B0502040204020203" pitchFamily="34" charset="0"/>
                </a:rPr>
                <a:t>Ideas for investment</a:t>
              </a:r>
            </a:p>
          </p:txBody>
        </p:sp>
      </p:grpSp>
      <p:grpSp>
        <p:nvGrpSpPr>
          <p:cNvPr id="16" name="Group 15">
            <a:extLst>
              <a:ext uri="{FF2B5EF4-FFF2-40B4-BE49-F238E27FC236}">
                <a16:creationId xmlns:a16="http://schemas.microsoft.com/office/drawing/2014/main" id="{58A53080-F62D-47D3-9C07-3AF1115D1DBE}"/>
              </a:ext>
            </a:extLst>
          </p:cNvPr>
          <p:cNvGrpSpPr/>
          <p:nvPr/>
        </p:nvGrpSpPr>
        <p:grpSpPr>
          <a:xfrm>
            <a:off x="1650204" y="5136796"/>
            <a:ext cx="4445796" cy="383857"/>
            <a:chOff x="3763209" y="4505773"/>
            <a:chExt cx="4445796" cy="383857"/>
          </a:xfrm>
        </p:grpSpPr>
        <p:sp>
          <p:nvSpPr>
            <p:cNvPr id="14" name="Oval 13">
              <a:extLst>
                <a:ext uri="{FF2B5EF4-FFF2-40B4-BE49-F238E27FC236}">
                  <a16:creationId xmlns:a16="http://schemas.microsoft.com/office/drawing/2014/main" id="{702D4202-1BA4-4C9C-9C61-E478E2593028}"/>
                </a:ext>
              </a:extLst>
            </p:cNvPr>
            <p:cNvSpPr/>
            <p:nvPr/>
          </p:nvSpPr>
          <p:spPr>
            <a:xfrm>
              <a:off x="3763209" y="4559549"/>
              <a:ext cx="276306" cy="276306"/>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EBD2421C-73F7-41D9-BFAC-8BDF9A376E23}"/>
                </a:ext>
              </a:extLst>
            </p:cNvPr>
            <p:cNvSpPr txBox="1">
              <a:spLocks/>
            </p:cNvSpPr>
            <p:nvPr/>
          </p:nvSpPr>
          <p:spPr>
            <a:xfrm>
              <a:off x="4199479" y="4505773"/>
              <a:ext cx="4009526" cy="383857"/>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ClrTx/>
                <a:buNone/>
              </a:pPr>
              <a:r>
                <a:rPr lang="en-US" sz="2000" dirty="0">
                  <a:latin typeface="Bahnschrift Light" panose="020B0502040204020203" pitchFamily="34" charset="0"/>
                </a:rPr>
                <a:t>Service navigation</a:t>
              </a:r>
            </a:p>
          </p:txBody>
        </p:sp>
      </p:grpSp>
    </p:spTree>
    <p:extLst>
      <p:ext uri="{BB962C8B-B14F-4D97-AF65-F5344CB8AC3E}">
        <p14:creationId xmlns:p14="http://schemas.microsoft.com/office/powerpoint/2010/main" val="3202588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700E-ECF3-46EE-B750-6A6303727A02}"/>
              </a:ext>
            </a:extLst>
          </p:cNvPr>
          <p:cNvSpPr>
            <a:spLocks noGrp="1"/>
          </p:cNvSpPr>
          <p:nvPr>
            <p:ph type="title"/>
          </p:nvPr>
        </p:nvSpPr>
        <p:spPr>
          <a:xfrm>
            <a:off x="1024128" y="0"/>
            <a:ext cx="9720072" cy="1499616"/>
          </a:xfrm>
        </p:spPr>
        <p:txBody>
          <a:bodyPr/>
          <a:lstStyle/>
          <a:p>
            <a:r>
              <a:rPr lang="en-US" dirty="0">
                <a:latin typeface="Bahnschrift SemiBold Condensed" panose="020B0502040204020203" pitchFamily="34" charset="0"/>
              </a:rPr>
              <a:t>Ideas for county investments</a:t>
            </a:r>
            <a:endParaRPr lang="en-US" dirty="0"/>
          </a:p>
        </p:txBody>
      </p:sp>
      <p:graphicFrame>
        <p:nvGraphicFramePr>
          <p:cNvPr id="4" name="Table 4">
            <a:extLst>
              <a:ext uri="{FF2B5EF4-FFF2-40B4-BE49-F238E27FC236}">
                <a16:creationId xmlns:a16="http://schemas.microsoft.com/office/drawing/2014/main" id="{74D13DFD-862E-4E73-A616-E1EF0D42197D}"/>
              </a:ext>
            </a:extLst>
          </p:cNvPr>
          <p:cNvGraphicFramePr>
            <a:graphicFrameLocks noGrp="1"/>
          </p:cNvGraphicFramePr>
          <p:nvPr>
            <p:ph idx="1"/>
            <p:extLst>
              <p:ext uri="{D42A27DB-BD31-4B8C-83A1-F6EECF244321}">
                <p14:modId xmlns:p14="http://schemas.microsoft.com/office/powerpoint/2010/main" val="3343343417"/>
              </p:ext>
            </p:extLst>
          </p:nvPr>
        </p:nvGraphicFramePr>
        <p:xfrm>
          <a:off x="201827" y="1264544"/>
          <a:ext cx="11788345" cy="5442328"/>
        </p:xfrm>
        <a:graphic>
          <a:graphicData uri="http://schemas.openxmlformats.org/drawingml/2006/table">
            <a:tbl>
              <a:tblPr firstRow="1" bandRow="1">
                <a:tableStyleId>{5C22544A-7EE6-4342-B048-85BDC9FD1C3A}</a:tableStyleId>
              </a:tblPr>
              <a:tblGrid>
                <a:gridCol w="2357669">
                  <a:extLst>
                    <a:ext uri="{9D8B030D-6E8A-4147-A177-3AD203B41FA5}">
                      <a16:colId xmlns:a16="http://schemas.microsoft.com/office/drawing/2014/main" val="350064278"/>
                    </a:ext>
                  </a:extLst>
                </a:gridCol>
                <a:gridCol w="2357669">
                  <a:extLst>
                    <a:ext uri="{9D8B030D-6E8A-4147-A177-3AD203B41FA5}">
                      <a16:colId xmlns:a16="http://schemas.microsoft.com/office/drawing/2014/main" val="4142379664"/>
                    </a:ext>
                  </a:extLst>
                </a:gridCol>
                <a:gridCol w="2357669">
                  <a:extLst>
                    <a:ext uri="{9D8B030D-6E8A-4147-A177-3AD203B41FA5}">
                      <a16:colId xmlns:a16="http://schemas.microsoft.com/office/drawing/2014/main" val="1259904343"/>
                    </a:ext>
                  </a:extLst>
                </a:gridCol>
                <a:gridCol w="2357669">
                  <a:extLst>
                    <a:ext uri="{9D8B030D-6E8A-4147-A177-3AD203B41FA5}">
                      <a16:colId xmlns:a16="http://schemas.microsoft.com/office/drawing/2014/main" val="3926130435"/>
                    </a:ext>
                  </a:extLst>
                </a:gridCol>
                <a:gridCol w="2357669">
                  <a:extLst>
                    <a:ext uri="{9D8B030D-6E8A-4147-A177-3AD203B41FA5}">
                      <a16:colId xmlns:a16="http://schemas.microsoft.com/office/drawing/2014/main" val="738939847"/>
                    </a:ext>
                  </a:extLst>
                </a:gridCol>
              </a:tblGrid>
              <a:tr h="354228">
                <a:tc rowSpan="2">
                  <a:txBody>
                    <a:bodyPr/>
                    <a:lstStyle/>
                    <a:p>
                      <a:pPr algn="ctr"/>
                      <a:r>
                        <a:rPr lang="en-US" sz="1400" b="1" kern="1200" dirty="0">
                          <a:solidFill>
                            <a:schemeClr val="lt1"/>
                          </a:solidFill>
                          <a:latin typeface="Bahnschrift SemiBold" panose="020B0502040204020203" pitchFamily="34" charset="0"/>
                          <a:ea typeface="+mn-ea"/>
                          <a:cs typeface="+mn-cs"/>
                        </a:rPr>
                        <a:t>STATE-LEVEL </a:t>
                      </a:r>
                    </a:p>
                    <a:p>
                      <a:pPr algn="ctr"/>
                      <a:r>
                        <a:rPr lang="en-US" sz="1400" b="1" kern="1200" dirty="0">
                          <a:solidFill>
                            <a:schemeClr val="lt1"/>
                          </a:solidFill>
                          <a:latin typeface="Bahnschrift SemiBold" panose="020B0502040204020203" pitchFamily="34" charset="0"/>
                          <a:ea typeface="+mn-ea"/>
                          <a:cs typeface="+mn-cs"/>
                        </a:rPr>
                        <a:t>FOCUS AREAS</a:t>
                      </a:r>
                    </a:p>
                  </a:txBody>
                  <a:tcPr anchor="ctr">
                    <a:solidFill>
                      <a:srgbClr val="1E417C"/>
                    </a:solidFill>
                  </a:tcPr>
                </a:tc>
                <a:tc gridSpan="4">
                  <a:txBody>
                    <a:bodyPr/>
                    <a:lstStyle/>
                    <a:p>
                      <a:pPr algn="ctr"/>
                      <a:r>
                        <a:rPr lang="en-US" sz="1600" dirty="0">
                          <a:latin typeface="Bahnschrift SemiBold" panose="020B0502040204020203" pitchFamily="34" charset="0"/>
                        </a:rPr>
                        <a:t>INVESTMENT IDEAS BY COUNTY OBJECTIVE</a:t>
                      </a:r>
                    </a:p>
                  </a:txBody>
                  <a:tcPr anchor="ctr">
                    <a:solidFill>
                      <a:srgbClr val="1E417C"/>
                    </a:solidFill>
                  </a:tcPr>
                </a:tc>
                <a:tc hMerge="1">
                  <a:txBody>
                    <a:bodyPr/>
                    <a:lstStyle/>
                    <a:p>
                      <a:endParaRPr lang="en-US" dirty="0"/>
                    </a:p>
                  </a:txBody>
                  <a:tcPr>
                    <a:solidFill>
                      <a:srgbClr val="1E417C"/>
                    </a:solidFill>
                  </a:tcPr>
                </a:tc>
                <a:tc hMerge="1">
                  <a:txBody>
                    <a:bodyPr/>
                    <a:lstStyle/>
                    <a:p>
                      <a:endParaRPr lang="en-US" dirty="0"/>
                    </a:p>
                  </a:txBody>
                  <a:tcPr>
                    <a:solidFill>
                      <a:srgbClr val="1E417C"/>
                    </a:solidFill>
                  </a:tcPr>
                </a:tc>
                <a:tc hMerge="1">
                  <a:txBody>
                    <a:bodyPr/>
                    <a:lstStyle/>
                    <a:p>
                      <a:endParaRPr lang="en-US" dirty="0"/>
                    </a:p>
                  </a:txBody>
                  <a:tcPr>
                    <a:solidFill>
                      <a:srgbClr val="1E417C"/>
                    </a:solidFill>
                  </a:tcPr>
                </a:tc>
                <a:extLst>
                  <a:ext uri="{0D108BD9-81ED-4DB2-BD59-A6C34878D82A}">
                    <a16:rowId xmlns:a16="http://schemas.microsoft.com/office/drawing/2014/main" val="3145691302"/>
                  </a:ext>
                </a:extLst>
              </a:tr>
              <a:tr h="683740">
                <a:tc vMerge="1">
                  <a:txBody>
                    <a:bodyPr/>
                    <a:lstStyle/>
                    <a:p>
                      <a:endParaRPr lang="en-US" dirty="0"/>
                    </a:p>
                  </a:txBody>
                  <a:tcPr>
                    <a:solidFill>
                      <a:srgbClr val="FDB825"/>
                    </a:solidFill>
                  </a:tcPr>
                </a:tc>
                <a:tc>
                  <a:txBody>
                    <a:bodyPr/>
                    <a:lstStyle/>
                    <a:p>
                      <a:pPr algn="ctr"/>
                      <a:r>
                        <a:rPr lang="en-US" sz="1100" i="1" dirty="0">
                          <a:latin typeface="Bahnschrift" panose="020B0502040204020203" pitchFamily="34" charset="0"/>
                        </a:rPr>
                        <a:t>1. Making our public institutions whole</a:t>
                      </a:r>
                    </a:p>
                  </a:txBody>
                  <a:tcPr anchor="ctr">
                    <a:solidFill>
                      <a:schemeClr val="bg1">
                        <a:alpha val="50196"/>
                      </a:schemeClr>
                    </a:solidFill>
                  </a:tcPr>
                </a:tc>
                <a:tc>
                  <a:txBody>
                    <a:bodyPr/>
                    <a:lstStyle/>
                    <a:p>
                      <a:pPr algn="ctr"/>
                      <a:r>
                        <a:rPr lang="en-US" sz="1100" i="1" dirty="0">
                          <a:latin typeface="Bahnschrift" panose="020B0502040204020203" pitchFamily="34" charset="0"/>
                        </a:rPr>
                        <a:t>2. Protecting the health of Kansans, now and beyond</a:t>
                      </a:r>
                    </a:p>
                  </a:txBody>
                  <a:tcPr anchor="ctr">
                    <a:solidFill>
                      <a:schemeClr val="bg1">
                        <a:alpha val="50196"/>
                      </a:schemeClr>
                    </a:solidFill>
                  </a:tcPr>
                </a:tc>
                <a:tc>
                  <a:txBody>
                    <a:bodyPr/>
                    <a:lstStyle/>
                    <a:p>
                      <a:pPr algn="ctr"/>
                      <a:r>
                        <a:rPr lang="en-US" sz="1100" i="1" dirty="0">
                          <a:latin typeface="Bahnschrift" panose="020B0502040204020203" pitchFamily="34" charset="0"/>
                        </a:rPr>
                        <a:t>3. Ensuring that businesses and non-profits can reopen safely and rebound from COVID-19</a:t>
                      </a:r>
                    </a:p>
                  </a:txBody>
                  <a:tcPr anchor="ctr">
                    <a:solidFill>
                      <a:schemeClr val="bg1">
                        <a:alpha val="50196"/>
                      </a:schemeClr>
                    </a:solidFill>
                  </a:tcPr>
                </a:tc>
                <a:tc>
                  <a:txBody>
                    <a:bodyPr/>
                    <a:lstStyle/>
                    <a:p>
                      <a:pPr algn="ctr"/>
                      <a:r>
                        <a:rPr lang="en-US" sz="1100" i="1" dirty="0">
                          <a:latin typeface="Bahnschrift" panose="020B0502040204020203" pitchFamily="34" charset="0"/>
                        </a:rPr>
                        <a:t>4. Building resilient communities</a:t>
                      </a:r>
                    </a:p>
                  </a:txBody>
                  <a:tcPr anchor="ctr">
                    <a:solidFill>
                      <a:schemeClr val="bg1">
                        <a:alpha val="50196"/>
                      </a:schemeClr>
                    </a:solidFill>
                  </a:tcPr>
                </a:tc>
                <a:extLst>
                  <a:ext uri="{0D108BD9-81ED-4DB2-BD59-A6C34878D82A}">
                    <a16:rowId xmlns:a16="http://schemas.microsoft.com/office/drawing/2014/main" val="2474381654"/>
                  </a:ext>
                </a:extLst>
              </a:tr>
              <a:tr h="888526">
                <a:tc>
                  <a:txBody>
                    <a:bodyPr/>
                    <a:lstStyle/>
                    <a:p>
                      <a:pPr lvl="2" algn="ctr">
                        <a:spcAft>
                          <a:spcPts val="0"/>
                        </a:spcAft>
                      </a:pPr>
                      <a:r>
                        <a:rPr lang="en-US" sz="1400" dirty="0">
                          <a:latin typeface="Bahnschrift SemiBold" panose="020B0502040204020203" pitchFamily="34" charset="0"/>
                        </a:rPr>
                        <a:t>HEALTH</a:t>
                      </a:r>
                      <a:endParaRPr lang="en-US" dirty="0">
                        <a:latin typeface="Bahnschrift SemiBold" panose="020B0502040204020203" pitchFamily="34" charset="0"/>
                      </a:endParaRPr>
                    </a:p>
                    <a:p>
                      <a:pPr lvl="2" algn="ctr"/>
                      <a:r>
                        <a:rPr lang="en-US" sz="1100" i="1" dirty="0">
                          <a:latin typeface="Times New Roman" panose="02020603050405020304" pitchFamily="18" charset="0"/>
                          <a:cs typeface="Times New Roman" panose="02020603050405020304" pitchFamily="18" charset="0"/>
                        </a:rPr>
                        <a:t>Advance public health and respond to future outbreaks</a:t>
                      </a:r>
                    </a:p>
                  </a:txBody>
                  <a:tcPr anchor="ctr">
                    <a:solidFill>
                      <a:srgbClr val="FDB825">
                        <a:alpha val="49804"/>
                      </a:srgbClr>
                    </a:solidFill>
                  </a:tcPr>
                </a:tc>
                <a:tc>
                  <a:txBody>
                    <a:bodyPr/>
                    <a:lstStyle/>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Reimbursements for already incurred health costs such as protective equipment, testing supplies, EMS, etc.</a:t>
                      </a:r>
                    </a:p>
                  </a:txBody>
                  <a:tcPr anchor="ctr">
                    <a:solidFill>
                      <a:srgbClr val="FDB825">
                        <a:alpha val="49804"/>
                      </a:srgbClr>
                    </a:solidFill>
                  </a:tcPr>
                </a:tc>
                <a:tc>
                  <a:txBody>
                    <a:bodyPr/>
                    <a:lstStyle/>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Testing</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Medical Supplies</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Emergency Management</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Contact Tracing</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County jail grants</a:t>
                      </a:r>
                    </a:p>
                  </a:txBody>
                  <a:tcPr anchor="ctr">
                    <a:solidFill>
                      <a:srgbClr val="FDB825">
                        <a:alpha val="49804"/>
                      </a:srgbClr>
                    </a:solidFill>
                  </a:tcPr>
                </a:tc>
                <a:tc>
                  <a:txBody>
                    <a:bodyPr/>
                    <a:lstStyle/>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Grants for public health infrastructure improvements</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Funds for PPE, supplies, digital thermometers, etc.</a:t>
                      </a:r>
                    </a:p>
                  </a:txBody>
                  <a:tcPr anchor="ctr">
                    <a:solidFill>
                      <a:srgbClr val="FDB825">
                        <a:alpha val="49804"/>
                      </a:srgbClr>
                    </a:solidFill>
                  </a:tcPr>
                </a:tc>
                <a:tc>
                  <a:txBody>
                    <a:bodyPr/>
                    <a:lstStyle/>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Vaccine deployment investments</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90 supplies of equipment</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Expand contract tracing infrastructure</a:t>
                      </a:r>
                    </a:p>
                  </a:txBody>
                  <a:tcPr anchor="ctr">
                    <a:solidFill>
                      <a:srgbClr val="FDB825">
                        <a:alpha val="49804"/>
                      </a:srgbClr>
                    </a:solidFill>
                  </a:tcPr>
                </a:tc>
                <a:extLst>
                  <a:ext uri="{0D108BD9-81ED-4DB2-BD59-A6C34878D82A}">
                    <a16:rowId xmlns:a16="http://schemas.microsoft.com/office/drawing/2014/main" val="2236314135"/>
                  </a:ext>
                </a:extLst>
              </a:tr>
              <a:tr h="888526">
                <a:tc>
                  <a:txBody>
                    <a:bodyPr/>
                    <a:lstStyle/>
                    <a:p>
                      <a:pPr lvl="2" algn="ctr">
                        <a:spcAft>
                          <a:spcPts val="0"/>
                        </a:spcAft>
                      </a:pPr>
                      <a:r>
                        <a:rPr lang="en-US" sz="1400" dirty="0">
                          <a:latin typeface="Bahnschrift SemiBold" panose="020B0502040204020203" pitchFamily="34" charset="0"/>
                        </a:rPr>
                        <a:t>CONNECTIVITY</a:t>
                      </a:r>
                      <a:endParaRPr lang="en-US" dirty="0">
                        <a:latin typeface="Bahnschrift SemiBold" panose="020B0502040204020203" pitchFamily="34" charset="0"/>
                      </a:endParaRPr>
                    </a:p>
                    <a:p>
                      <a:pPr lvl="2" algn="ctr"/>
                      <a:r>
                        <a:rPr lang="en-US" sz="1100" i="1" dirty="0">
                          <a:latin typeface="Times New Roman" panose="02020603050405020304" pitchFamily="18" charset="0"/>
                          <a:cs typeface="Times New Roman" panose="02020603050405020304" pitchFamily="18" charset="0"/>
                        </a:rPr>
                        <a:t>Enable remote connectivity through investments in technology and digital infrastructure</a:t>
                      </a:r>
                    </a:p>
                  </a:txBody>
                  <a:tcPr anchor="ctr">
                    <a:solidFill>
                      <a:srgbClr val="686766">
                        <a:alpha val="50196"/>
                      </a:srgbClr>
                    </a:solidFill>
                  </a:tcPr>
                </a:tc>
                <a:tc>
                  <a:txBody>
                    <a:bodyPr/>
                    <a:lstStyle/>
                    <a:p>
                      <a:pPr marL="285750" indent="-285750">
                        <a:buFont typeface="Arial" panose="020B0604020202020204" pitchFamily="34" charset="0"/>
                        <a:buChar char="•"/>
                      </a:pPr>
                      <a:r>
                        <a:rPr lang="en-US" sz="1100" b="0" dirty="0">
                          <a:latin typeface="Times New Roman" panose="02020603050405020304" pitchFamily="18" charset="0"/>
                          <a:cs typeface="Times New Roman" panose="02020603050405020304" pitchFamily="18" charset="0"/>
                        </a:rPr>
                        <a:t>Reimbursements for already incurred connectivity costs such as laptops, telemedicine equipment, etc.</a:t>
                      </a:r>
                    </a:p>
                  </a:txBody>
                  <a:tcPr anchor="ctr">
                    <a:solidFill>
                      <a:srgbClr val="686766">
                        <a:alpha val="50196"/>
                      </a:srgbClr>
                    </a:solidFill>
                  </a:tcPr>
                </a:tc>
                <a:tc>
                  <a:txBody>
                    <a:bodyPr/>
                    <a:lstStyle/>
                    <a:p>
                      <a:pPr marL="285750" indent="-285750">
                        <a:buFont typeface="Arial" panose="020B0604020202020204" pitchFamily="34" charset="0"/>
                        <a:buChar char="•"/>
                      </a:pPr>
                      <a:r>
                        <a:rPr lang="en-US" sz="1100" b="0" dirty="0">
                          <a:latin typeface="Times New Roman" panose="02020603050405020304" pitchFamily="18" charset="0"/>
                          <a:cs typeface="Times New Roman" panose="02020603050405020304" pitchFamily="18" charset="0"/>
                        </a:rPr>
                        <a:t>Telehealth technology investments</a:t>
                      </a:r>
                    </a:p>
                    <a:p>
                      <a:pPr marL="285750" indent="-285750">
                        <a:buFont typeface="Arial" panose="020B0604020202020204" pitchFamily="34" charset="0"/>
                        <a:buChar char="•"/>
                      </a:pPr>
                      <a:r>
                        <a:rPr lang="en-US" sz="1100" b="0" dirty="0">
                          <a:latin typeface="Times New Roman" panose="02020603050405020304" pitchFamily="18" charset="0"/>
                          <a:cs typeface="Times New Roman" panose="02020603050405020304" pitchFamily="18" charset="0"/>
                        </a:rPr>
                        <a:t>Digital infrastructure grants for hospitals and clinics</a:t>
                      </a:r>
                    </a:p>
                  </a:txBody>
                  <a:tcPr anchor="ctr">
                    <a:solidFill>
                      <a:srgbClr val="686766">
                        <a:alpha val="50196"/>
                      </a:srgbClr>
                    </a:solidFill>
                  </a:tcPr>
                </a:tc>
                <a:tc>
                  <a:txBody>
                    <a:bodyPr/>
                    <a:lstStyle/>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Software and hardware improvements for post-COVID workplaces</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Remote work support and investments</a:t>
                      </a:r>
                    </a:p>
                  </a:txBody>
                  <a:tcPr anchor="ctr">
                    <a:solidFill>
                      <a:srgbClr val="686766">
                        <a:alpha val="50196"/>
                      </a:srgbClr>
                    </a:solidFill>
                  </a:tcPr>
                </a:tc>
                <a:tc>
                  <a:txBody>
                    <a:bodyPr/>
                    <a:lstStyle/>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Broadband investments</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Training and digital infrastructure improvements to improve inter-agency coordination</a:t>
                      </a:r>
                    </a:p>
                  </a:txBody>
                  <a:tcPr anchor="ctr">
                    <a:solidFill>
                      <a:srgbClr val="686766">
                        <a:alpha val="50196"/>
                      </a:srgbClr>
                    </a:solidFill>
                  </a:tcPr>
                </a:tc>
                <a:extLst>
                  <a:ext uri="{0D108BD9-81ED-4DB2-BD59-A6C34878D82A}">
                    <a16:rowId xmlns:a16="http://schemas.microsoft.com/office/drawing/2014/main" val="2143719338"/>
                  </a:ext>
                </a:extLst>
              </a:tr>
              <a:tr h="888526">
                <a:tc>
                  <a:txBody>
                    <a:bodyPr/>
                    <a:lstStyle/>
                    <a:p>
                      <a:pPr lvl="2" algn="ctr">
                        <a:spcAft>
                          <a:spcPts val="0"/>
                        </a:spcAft>
                      </a:pPr>
                      <a:r>
                        <a:rPr lang="en-US" sz="1400" dirty="0">
                          <a:latin typeface="Bahnschrift SemiBold" panose="020B0502040204020203" pitchFamily="34" charset="0"/>
                        </a:rPr>
                        <a:t>ECONOMIC DEVELOPMENT</a:t>
                      </a:r>
                    </a:p>
                    <a:p>
                      <a:pPr lvl="2" algn="ctr"/>
                      <a:r>
                        <a:rPr lang="en-US" sz="1100" i="1" dirty="0">
                          <a:latin typeface="Times New Roman" panose="02020603050405020304" pitchFamily="18" charset="0"/>
                          <a:cs typeface="Times New Roman" panose="02020603050405020304" pitchFamily="18" charset="0"/>
                        </a:rPr>
                        <a:t>Protect livelihoods of affected individuals, invest in communities, and support businesses</a:t>
                      </a:r>
                    </a:p>
                  </a:txBody>
                  <a:tcPr anchor="ctr">
                    <a:solidFill>
                      <a:srgbClr val="1E417C">
                        <a:alpha val="50196"/>
                      </a:srgbClr>
                    </a:solidFill>
                  </a:tcPr>
                </a:tc>
                <a:tc>
                  <a:txBody>
                    <a:bodyPr/>
                    <a:lstStyle/>
                    <a:p>
                      <a:pPr marL="285750" indent="-285750">
                        <a:buFont typeface="Arial" panose="020B0604020202020204" pitchFamily="34" charset="0"/>
                        <a:buChar char="•"/>
                      </a:pPr>
                      <a:r>
                        <a:rPr lang="en-US" sz="1100" b="0" dirty="0">
                          <a:latin typeface="Times New Roman" panose="02020603050405020304" pitchFamily="18" charset="0"/>
                          <a:cs typeface="Times New Roman" panose="02020603050405020304" pitchFamily="18" charset="0"/>
                        </a:rPr>
                        <a:t>Reimbursements for already incurred economic development costs such as existing COVID-19 grant programs to business, etc.</a:t>
                      </a:r>
                    </a:p>
                  </a:txBody>
                  <a:tcPr anchor="ctr">
                    <a:solidFill>
                      <a:srgbClr val="1E417C">
                        <a:alpha val="50196"/>
                      </a:srgbClr>
                    </a:solidFill>
                  </a:tcPr>
                </a:tc>
                <a:tc>
                  <a:txBody>
                    <a:bodyPr/>
                    <a:lstStyle/>
                    <a:p>
                      <a:pPr marL="285750" indent="-285750">
                        <a:buFont typeface="Arial" panose="020B0604020202020204" pitchFamily="34" charset="0"/>
                        <a:buChar char="•"/>
                      </a:pPr>
                      <a:r>
                        <a:rPr lang="en-US" sz="1100" b="0" dirty="0">
                          <a:latin typeface="Times New Roman" panose="02020603050405020304" pitchFamily="18" charset="0"/>
                          <a:cs typeface="Times New Roman" panose="02020603050405020304" pitchFamily="18" charset="0"/>
                        </a:rPr>
                        <a:t>Programs to care for homeless populations</a:t>
                      </a:r>
                    </a:p>
                    <a:p>
                      <a:pPr marL="285750" indent="-285750">
                        <a:buFont typeface="Arial" panose="020B0604020202020204" pitchFamily="34" charset="0"/>
                        <a:buChar char="•"/>
                      </a:pPr>
                      <a:r>
                        <a:rPr lang="en-US" sz="1100" b="0" dirty="0">
                          <a:latin typeface="Times New Roman" panose="02020603050405020304" pitchFamily="18" charset="0"/>
                          <a:cs typeface="Times New Roman" panose="02020603050405020304" pitchFamily="18" charset="0"/>
                        </a:rPr>
                        <a:t>Funds for food distribution and inventory</a:t>
                      </a:r>
                    </a:p>
                    <a:p>
                      <a:pPr marL="285750" indent="-285750">
                        <a:buFont typeface="Arial" panose="020B0604020202020204" pitchFamily="34" charset="0"/>
                        <a:buChar char="•"/>
                      </a:pPr>
                      <a:r>
                        <a:rPr lang="en-US" sz="1100" b="0" dirty="0">
                          <a:latin typeface="Times New Roman" panose="02020603050405020304" pitchFamily="18" charset="0"/>
                          <a:cs typeface="Times New Roman" panose="02020603050405020304" pitchFamily="18" charset="0"/>
                        </a:rPr>
                        <a:t>Grants to senior-care centers for health expenses</a:t>
                      </a:r>
                    </a:p>
                    <a:p>
                      <a:pPr marL="285750" indent="-285750">
                        <a:buFont typeface="Arial" panose="020B0604020202020204" pitchFamily="34" charset="0"/>
                        <a:buChar char="•"/>
                      </a:pPr>
                      <a:r>
                        <a:rPr lang="en-US" sz="1100" b="0" dirty="0">
                          <a:latin typeface="Times New Roman" panose="02020603050405020304" pitchFamily="18" charset="0"/>
                          <a:cs typeface="Times New Roman" panose="02020603050405020304" pitchFamily="18" charset="0"/>
                        </a:rPr>
                        <a:t>Evictions and rent assistance</a:t>
                      </a:r>
                    </a:p>
                  </a:txBody>
                  <a:tcPr anchor="ctr">
                    <a:solidFill>
                      <a:srgbClr val="1E417C">
                        <a:alpha val="50196"/>
                      </a:srgbClr>
                    </a:solidFill>
                  </a:tcPr>
                </a:tc>
                <a:tc>
                  <a:txBody>
                    <a:bodyPr/>
                    <a:lstStyle/>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Grants for small businesses and non-profits</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COVID-19 related workforce retraining programs</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Worker support and hazard pay programs</a:t>
                      </a:r>
                    </a:p>
                  </a:txBody>
                  <a:tcPr anchor="ctr">
                    <a:solidFill>
                      <a:srgbClr val="1E417C">
                        <a:alpha val="50196"/>
                      </a:srgbClr>
                    </a:solidFill>
                  </a:tcPr>
                </a:tc>
                <a:tc>
                  <a:txBody>
                    <a:bodyPr/>
                    <a:lstStyle/>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Unemployment insurance</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Childcare and early childhood investments for essential workers</a:t>
                      </a:r>
                    </a:p>
                  </a:txBody>
                  <a:tcPr anchor="ctr">
                    <a:solidFill>
                      <a:srgbClr val="1E417C">
                        <a:alpha val="50196"/>
                      </a:srgbClr>
                    </a:solidFill>
                  </a:tcPr>
                </a:tc>
                <a:extLst>
                  <a:ext uri="{0D108BD9-81ED-4DB2-BD59-A6C34878D82A}">
                    <a16:rowId xmlns:a16="http://schemas.microsoft.com/office/drawing/2014/main" val="2326751343"/>
                  </a:ext>
                </a:extLst>
              </a:tr>
              <a:tr h="888526">
                <a:tc>
                  <a:txBody>
                    <a:bodyPr/>
                    <a:lstStyle/>
                    <a:p>
                      <a:pPr lvl="2" algn="ctr">
                        <a:spcAft>
                          <a:spcPts val="0"/>
                        </a:spcAft>
                      </a:pPr>
                      <a:r>
                        <a:rPr lang="en-US" sz="1400" dirty="0">
                          <a:latin typeface="Bahnschrift SemiBold" panose="020B0502040204020203" pitchFamily="34" charset="0"/>
                        </a:rPr>
                        <a:t>EDUCATION</a:t>
                      </a:r>
                      <a:endParaRPr lang="en-US" dirty="0">
                        <a:latin typeface="Bahnschrift SemiBold" panose="020B0502040204020203" pitchFamily="34" charset="0"/>
                      </a:endParaRPr>
                    </a:p>
                    <a:p>
                      <a:pPr lvl="2" algn="ctr"/>
                      <a:r>
                        <a:rPr lang="en-US" sz="1100" i="1" dirty="0">
                          <a:latin typeface="Times New Roman" panose="02020603050405020304" pitchFamily="18" charset="0"/>
                          <a:cs typeface="Times New Roman" panose="02020603050405020304" pitchFamily="18" charset="0"/>
                        </a:rPr>
                        <a:t>Provide quality education and resources to all students</a:t>
                      </a:r>
                    </a:p>
                  </a:txBody>
                  <a:tcPr anchor="ctr">
                    <a:solidFill>
                      <a:srgbClr val="FDB825">
                        <a:alpha val="50196"/>
                      </a:srgbClr>
                    </a:solidFill>
                  </a:tcPr>
                </a:tc>
                <a:tc>
                  <a:txBody>
                    <a:bodyPr/>
                    <a:lstStyle/>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Reimbursements for already incurred education costs such as tech for distance learning, training for teachers, etc.</a:t>
                      </a:r>
                    </a:p>
                  </a:txBody>
                  <a:tcPr anchor="ctr">
                    <a:solidFill>
                      <a:srgbClr val="FDB825">
                        <a:alpha val="50196"/>
                      </a:srgbClr>
                    </a:solidFill>
                  </a:tcPr>
                </a:tc>
                <a:tc>
                  <a:txBody>
                    <a:bodyPr/>
                    <a:lstStyle/>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School-based mental health</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Safety and health supplies for schools</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Distance Learning support</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Technology for students</a:t>
                      </a:r>
                    </a:p>
                  </a:txBody>
                  <a:tcPr anchor="ctr">
                    <a:solidFill>
                      <a:srgbClr val="FDB825">
                        <a:alpha val="50196"/>
                      </a:srgbClr>
                    </a:solidFill>
                  </a:tcPr>
                </a:tc>
                <a:tc>
                  <a:txBody>
                    <a:bodyPr/>
                    <a:lstStyle/>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Funding for student-focused non-profits for remote services</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Grants to childcare providers for operating costs, health supplies</a:t>
                      </a:r>
                    </a:p>
                  </a:txBody>
                  <a:tcPr anchor="ctr">
                    <a:solidFill>
                      <a:srgbClr val="FDB825">
                        <a:alpha val="50196"/>
                      </a:srgbClr>
                    </a:solidFill>
                  </a:tcPr>
                </a:tc>
                <a:tc>
                  <a:txBody>
                    <a:bodyPr/>
                    <a:lstStyle/>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School infrastructure investments</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School lunch and food delivery investments</a:t>
                      </a:r>
                    </a:p>
                  </a:txBody>
                  <a:tcPr anchor="ctr">
                    <a:solidFill>
                      <a:srgbClr val="FDB825">
                        <a:alpha val="50196"/>
                      </a:srgbClr>
                    </a:solidFill>
                  </a:tcPr>
                </a:tc>
                <a:extLst>
                  <a:ext uri="{0D108BD9-81ED-4DB2-BD59-A6C34878D82A}">
                    <a16:rowId xmlns:a16="http://schemas.microsoft.com/office/drawing/2014/main" val="470379126"/>
                  </a:ext>
                </a:extLst>
              </a:tr>
            </a:tbl>
          </a:graphicData>
        </a:graphic>
      </p:graphicFrame>
      <p:pic>
        <p:nvPicPr>
          <p:cNvPr id="7" name="Graphic 6" descr="Medical">
            <a:extLst>
              <a:ext uri="{FF2B5EF4-FFF2-40B4-BE49-F238E27FC236}">
                <a16:creationId xmlns:a16="http://schemas.microsoft.com/office/drawing/2014/main" id="{E72A3B78-4873-45B7-BB16-4411A33FCD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2689" y="2456664"/>
            <a:ext cx="649550" cy="649550"/>
          </a:xfrm>
          <a:prstGeom prst="rect">
            <a:avLst/>
          </a:prstGeom>
        </p:spPr>
      </p:pic>
      <p:pic>
        <p:nvPicPr>
          <p:cNvPr id="9" name="Graphic 8" descr="Internet">
            <a:extLst>
              <a:ext uri="{FF2B5EF4-FFF2-40B4-BE49-F238E27FC236}">
                <a16:creationId xmlns:a16="http://schemas.microsoft.com/office/drawing/2014/main" id="{A8395198-F6D5-4D81-9656-114A925FF5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934" y="3445361"/>
            <a:ext cx="727060" cy="727060"/>
          </a:xfrm>
          <a:prstGeom prst="rect">
            <a:avLst/>
          </a:prstGeom>
        </p:spPr>
      </p:pic>
      <p:grpSp>
        <p:nvGrpSpPr>
          <p:cNvPr id="19" name="Group 18">
            <a:extLst>
              <a:ext uri="{FF2B5EF4-FFF2-40B4-BE49-F238E27FC236}">
                <a16:creationId xmlns:a16="http://schemas.microsoft.com/office/drawing/2014/main" id="{180536E8-DDC6-4EF6-B569-00AA1D73641B}"/>
              </a:ext>
            </a:extLst>
          </p:cNvPr>
          <p:cNvGrpSpPr/>
          <p:nvPr/>
        </p:nvGrpSpPr>
        <p:grpSpPr>
          <a:xfrm>
            <a:off x="390614" y="5853946"/>
            <a:ext cx="573701" cy="717126"/>
            <a:chOff x="412361" y="6018236"/>
            <a:chExt cx="573701" cy="717126"/>
          </a:xfrm>
        </p:grpSpPr>
        <p:pic>
          <p:nvPicPr>
            <p:cNvPr id="13" name="Graphic 12" descr="Books">
              <a:extLst>
                <a:ext uri="{FF2B5EF4-FFF2-40B4-BE49-F238E27FC236}">
                  <a16:creationId xmlns:a16="http://schemas.microsoft.com/office/drawing/2014/main" id="{D9576C41-3327-4725-A16C-060A9CEB22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361" y="6161661"/>
              <a:ext cx="573701" cy="573701"/>
            </a:xfrm>
            <a:prstGeom prst="rect">
              <a:avLst/>
            </a:prstGeom>
          </p:spPr>
        </p:pic>
        <p:pic>
          <p:nvPicPr>
            <p:cNvPr id="15" name="Graphic 14" descr="Apple">
              <a:extLst>
                <a:ext uri="{FF2B5EF4-FFF2-40B4-BE49-F238E27FC236}">
                  <a16:creationId xmlns:a16="http://schemas.microsoft.com/office/drawing/2014/main" id="{E05A6078-74B7-4968-8D5A-363A9D45C1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9455" y="6018236"/>
              <a:ext cx="286850" cy="286850"/>
            </a:xfrm>
            <a:prstGeom prst="rect">
              <a:avLst/>
            </a:prstGeom>
          </p:spPr>
        </p:pic>
      </p:grpSp>
      <p:grpSp>
        <p:nvGrpSpPr>
          <p:cNvPr id="18" name="Group 17">
            <a:extLst>
              <a:ext uri="{FF2B5EF4-FFF2-40B4-BE49-F238E27FC236}">
                <a16:creationId xmlns:a16="http://schemas.microsoft.com/office/drawing/2014/main" id="{B86B9B3C-37E9-463E-8305-5DE50DBAC7B3}"/>
              </a:ext>
            </a:extLst>
          </p:cNvPr>
          <p:cNvGrpSpPr/>
          <p:nvPr/>
        </p:nvGrpSpPr>
        <p:grpSpPr>
          <a:xfrm>
            <a:off x="280702" y="4679596"/>
            <a:ext cx="793525" cy="876209"/>
            <a:chOff x="258196" y="4888071"/>
            <a:chExt cx="793525" cy="876209"/>
          </a:xfrm>
        </p:grpSpPr>
        <p:pic>
          <p:nvPicPr>
            <p:cNvPr id="11" name="Graphic 10" descr="Money">
              <a:extLst>
                <a:ext uri="{FF2B5EF4-FFF2-40B4-BE49-F238E27FC236}">
                  <a16:creationId xmlns:a16="http://schemas.microsoft.com/office/drawing/2014/main" id="{C833E195-BD83-42D1-AFEA-64EF6C74EF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8046" y="4888071"/>
              <a:ext cx="430683" cy="430683"/>
            </a:xfrm>
            <a:prstGeom prst="rect">
              <a:avLst/>
            </a:prstGeom>
          </p:spPr>
        </p:pic>
        <p:pic>
          <p:nvPicPr>
            <p:cNvPr id="17" name="Graphic 16" descr="Open hand">
              <a:extLst>
                <a:ext uri="{FF2B5EF4-FFF2-40B4-BE49-F238E27FC236}">
                  <a16:creationId xmlns:a16="http://schemas.microsoft.com/office/drawing/2014/main" id="{75CADE41-9B3B-4C06-8373-07AFB2D2597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8196" y="4970755"/>
              <a:ext cx="793525" cy="793525"/>
            </a:xfrm>
            <a:prstGeom prst="rect">
              <a:avLst/>
            </a:prstGeom>
          </p:spPr>
        </p:pic>
      </p:grpSp>
    </p:spTree>
    <p:extLst>
      <p:ext uri="{BB962C8B-B14F-4D97-AF65-F5344CB8AC3E}">
        <p14:creationId xmlns:p14="http://schemas.microsoft.com/office/powerpoint/2010/main" val="266646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0A87-3649-4BC8-85B9-BE9F85A02552}"/>
              </a:ext>
            </a:extLst>
          </p:cNvPr>
          <p:cNvSpPr>
            <a:spLocks noGrp="1"/>
          </p:cNvSpPr>
          <p:nvPr>
            <p:ph type="title"/>
          </p:nvPr>
        </p:nvSpPr>
        <p:spPr>
          <a:xfrm>
            <a:off x="1024128" y="0"/>
            <a:ext cx="9720072" cy="1499616"/>
          </a:xfrm>
        </p:spPr>
        <p:txBody>
          <a:bodyPr/>
          <a:lstStyle/>
          <a:p>
            <a:r>
              <a:rPr lang="en-US" dirty="0">
                <a:latin typeface="Bahnschrift SemiBold Condensed" panose="020B0502040204020203" pitchFamily="34" charset="0"/>
              </a:rPr>
              <a:t>CONNECTIVITY</a:t>
            </a:r>
          </a:p>
        </p:txBody>
      </p:sp>
      <p:sp>
        <p:nvSpPr>
          <p:cNvPr id="19" name="TextBox 18">
            <a:extLst>
              <a:ext uri="{FF2B5EF4-FFF2-40B4-BE49-F238E27FC236}">
                <a16:creationId xmlns:a16="http://schemas.microsoft.com/office/drawing/2014/main" id="{24813E09-5854-462B-8D16-AA22C5CF9C01}"/>
              </a:ext>
            </a:extLst>
          </p:cNvPr>
          <p:cNvSpPr txBox="1"/>
          <p:nvPr/>
        </p:nvSpPr>
        <p:spPr>
          <a:xfrm>
            <a:off x="1115456" y="2194269"/>
            <a:ext cx="10437271" cy="173893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Increased access to telehealth for mental/behavioral health</a:t>
            </a:r>
          </a:p>
          <a:p>
            <a:pPr marL="742950" lvl="1" indent="-285750">
              <a:spcAft>
                <a:spcPts val="600"/>
              </a:spcAft>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Federal legislation has made it easier for patients to access telehealth services during the pandemic. These services have been especially vital for vulnerable populations such as the elderly and disabled. </a:t>
            </a:r>
            <a:endParaRPr lang="en-US" sz="1600" dirty="0">
              <a:latin typeface="Bahnschrift Light" panose="020B0502040204020203" pitchFamily="34" charset="0"/>
            </a:endParaRPr>
          </a:p>
          <a:p>
            <a:pPr marL="285750" indent="-285750">
              <a:buFont typeface="Arial" panose="020B0604020202020204" pitchFamily="34" charset="0"/>
              <a:buChar char="•"/>
            </a:pPr>
            <a:r>
              <a:rPr lang="en-US" dirty="0">
                <a:latin typeface="Bahnschrift Light" panose="020B0502040204020203" pitchFamily="34" charset="0"/>
              </a:rPr>
              <a:t>Federal approval to help nursing facilities purchase tablets for virtual visits</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KDADS has used federal funds to provide tablets to nursing facilities across the state to facilitate virtual visits.</a:t>
            </a:r>
          </a:p>
          <a:p>
            <a:pPr marL="742950" lvl="1" indent="-285750">
              <a:buFont typeface="Arial" panose="020B0604020202020204" pitchFamily="34" charset="0"/>
              <a:buChar char="•"/>
            </a:pPr>
            <a:endParaRPr lang="en-US" dirty="0">
              <a:latin typeface="Bahnschrift Light" panose="020B0502040204020203" pitchFamily="34" charset="0"/>
            </a:endParaRPr>
          </a:p>
        </p:txBody>
      </p:sp>
      <p:cxnSp>
        <p:nvCxnSpPr>
          <p:cNvPr id="9" name="Straight Connector 8">
            <a:extLst>
              <a:ext uri="{FF2B5EF4-FFF2-40B4-BE49-F238E27FC236}">
                <a16:creationId xmlns:a16="http://schemas.microsoft.com/office/drawing/2014/main" id="{4BF2BC05-2621-4634-9E13-0CDB1851F258}"/>
              </a:ext>
            </a:extLst>
          </p:cNvPr>
          <p:cNvCxnSpPr>
            <a:cxnSpLocks/>
          </p:cNvCxnSpPr>
          <p:nvPr/>
        </p:nvCxnSpPr>
        <p:spPr>
          <a:xfrm flipH="1">
            <a:off x="1115456" y="1979714"/>
            <a:ext cx="3906199" cy="0"/>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B95117A-423F-4004-A1D1-7A5BD2B7593D}"/>
              </a:ext>
            </a:extLst>
          </p:cNvPr>
          <p:cNvSpPr txBox="1">
            <a:spLocks/>
          </p:cNvSpPr>
          <p:nvPr/>
        </p:nvSpPr>
        <p:spPr>
          <a:xfrm>
            <a:off x="1447800" y="1499616"/>
            <a:ext cx="3466799" cy="48009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en-US" sz="2800">
                <a:solidFill>
                  <a:schemeClr val="tx1">
                    <a:lumMod val="90000"/>
                    <a:lumOff val="10000"/>
                  </a:schemeClr>
                </a:solidFill>
                <a:latin typeface="Bahnschrift" panose="020B0502040204020203" pitchFamily="34" charset="0"/>
              </a:rPr>
              <a:t>Existing Resources</a:t>
            </a:r>
            <a:endParaRPr lang="en-US" sz="2800" dirty="0">
              <a:solidFill>
                <a:schemeClr val="tx1">
                  <a:lumMod val="90000"/>
                  <a:lumOff val="10000"/>
                </a:schemeClr>
              </a:solidFill>
              <a:latin typeface="Bahnschrift" panose="020B0502040204020203" pitchFamily="34" charset="0"/>
            </a:endParaRPr>
          </a:p>
        </p:txBody>
      </p:sp>
      <p:grpSp>
        <p:nvGrpSpPr>
          <p:cNvPr id="11" name="Group 10">
            <a:extLst>
              <a:ext uri="{FF2B5EF4-FFF2-40B4-BE49-F238E27FC236}">
                <a16:creationId xmlns:a16="http://schemas.microsoft.com/office/drawing/2014/main" id="{2D753666-F07B-4B92-915E-67D32B9DC86B}"/>
              </a:ext>
            </a:extLst>
          </p:cNvPr>
          <p:cNvGrpSpPr/>
          <p:nvPr/>
        </p:nvGrpSpPr>
        <p:grpSpPr>
          <a:xfrm>
            <a:off x="539913" y="1329134"/>
            <a:ext cx="741715" cy="741715"/>
            <a:chOff x="2005575" y="1987756"/>
            <a:chExt cx="1033762" cy="1033762"/>
          </a:xfrm>
        </p:grpSpPr>
        <p:sp>
          <p:nvSpPr>
            <p:cNvPr id="13" name="Oval 12">
              <a:extLst>
                <a:ext uri="{FF2B5EF4-FFF2-40B4-BE49-F238E27FC236}">
                  <a16:creationId xmlns:a16="http://schemas.microsoft.com/office/drawing/2014/main" id="{48EF795A-D4BB-4CE2-B9C1-C883B49E6EF8}"/>
                </a:ext>
              </a:extLst>
            </p:cNvPr>
            <p:cNvSpPr/>
            <p:nvPr/>
          </p:nvSpPr>
          <p:spPr>
            <a:xfrm>
              <a:off x="2005575" y="198775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User network">
              <a:extLst>
                <a:ext uri="{FF2B5EF4-FFF2-40B4-BE49-F238E27FC236}">
                  <a16:creationId xmlns:a16="http://schemas.microsoft.com/office/drawing/2014/main" id="{F74237C2-C14A-48F6-A695-FABA88E748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5256" y="2049500"/>
              <a:ext cx="914400" cy="914400"/>
            </a:xfrm>
            <a:prstGeom prst="rect">
              <a:avLst/>
            </a:prstGeom>
          </p:spPr>
        </p:pic>
      </p:grpSp>
    </p:spTree>
    <p:extLst>
      <p:ext uri="{BB962C8B-B14F-4D97-AF65-F5344CB8AC3E}">
        <p14:creationId xmlns:p14="http://schemas.microsoft.com/office/powerpoint/2010/main" val="2571672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0A87-3649-4BC8-85B9-BE9F85A02552}"/>
              </a:ext>
            </a:extLst>
          </p:cNvPr>
          <p:cNvSpPr>
            <a:spLocks noGrp="1"/>
          </p:cNvSpPr>
          <p:nvPr>
            <p:ph type="title"/>
          </p:nvPr>
        </p:nvSpPr>
        <p:spPr>
          <a:xfrm>
            <a:off x="1024128" y="0"/>
            <a:ext cx="9720072" cy="1499616"/>
          </a:xfrm>
        </p:spPr>
        <p:txBody>
          <a:bodyPr/>
          <a:lstStyle/>
          <a:p>
            <a:r>
              <a:rPr lang="en-US" dirty="0">
                <a:latin typeface="Bahnschrift SemiBold Condensed" panose="020B0502040204020203" pitchFamily="34" charset="0"/>
              </a:rPr>
              <a:t>CONNECTIVITY</a:t>
            </a:r>
          </a:p>
        </p:txBody>
      </p:sp>
      <p:sp>
        <p:nvSpPr>
          <p:cNvPr id="3" name="Content Placeholder 2">
            <a:extLst>
              <a:ext uri="{FF2B5EF4-FFF2-40B4-BE49-F238E27FC236}">
                <a16:creationId xmlns:a16="http://schemas.microsoft.com/office/drawing/2014/main" id="{6F455A36-6D66-4058-906D-91CCB20A55C7}"/>
              </a:ext>
            </a:extLst>
          </p:cNvPr>
          <p:cNvSpPr>
            <a:spLocks noGrp="1"/>
          </p:cNvSpPr>
          <p:nvPr>
            <p:ph idx="1"/>
          </p:nvPr>
        </p:nvSpPr>
        <p:spPr>
          <a:xfrm>
            <a:off x="1410001" y="2756034"/>
            <a:ext cx="2224910" cy="369651"/>
          </a:xfrm>
        </p:spPr>
        <p:txBody>
          <a:bodyPr>
            <a:normAutofit/>
          </a:bodyPr>
          <a:lstStyle/>
          <a:p>
            <a:pPr algn="ctr"/>
            <a:r>
              <a:rPr lang="en-US" sz="1800" dirty="0">
                <a:solidFill>
                  <a:schemeClr val="tx1">
                    <a:lumMod val="90000"/>
                    <a:lumOff val="10000"/>
                  </a:schemeClr>
                </a:solidFill>
                <a:latin typeface="Bahnschrift" panose="020B0502040204020203" pitchFamily="34" charset="0"/>
              </a:rPr>
              <a:t>Existing Resources</a:t>
            </a:r>
          </a:p>
        </p:txBody>
      </p:sp>
      <p:grpSp>
        <p:nvGrpSpPr>
          <p:cNvPr id="32" name="Group 31">
            <a:extLst>
              <a:ext uri="{FF2B5EF4-FFF2-40B4-BE49-F238E27FC236}">
                <a16:creationId xmlns:a16="http://schemas.microsoft.com/office/drawing/2014/main" id="{DCB3E112-E3F6-4ED9-933C-07FFAE1E5AE9}"/>
              </a:ext>
            </a:extLst>
          </p:cNvPr>
          <p:cNvGrpSpPr/>
          <p:nvPr/>
        </p:nvGrpSpPr>
        <p:grpSpPr>
          <a:xfrm>
            <a:off x="2005575" y="1499616"/>
            <a:ext cx="1033762" cy="1033762"/>
            <a:chOff x="2005575" y="1987756"/>
            <a:chExt cx="1033762" cy="1033762"/>
          </a:xfrm>
        </p:grpSpPr>
        <p:sp>
          <p:nvSpPr>
            <p:cNvPr id="12" name="Oval 11">
              <a:extLst>
                <a:ext uri="{FF2B5EF4-FFF2-40B4-BE49-F238E27FC236}">
                  <a16:creationId xmlns:a16="http://schemas.microsoft.com/office/drawing/2014/main" id="{B207485B-2BE5-496E-93EF-EA1757B4DB5C}"/>
                </a:ext>
              </a:extLst>
            </p:cNvPr>
            <p:cNvSpPr/>
            <p:nvPr/>
          </p:nvSpPr>
          <p:spPr>
            <a:xfrm>
              <a:off x="2005575" y="198775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User network">
              <a:extLst>
                <a:ext uri="{FF2B5EF4-FFF2-40B4-BE49-F238E27FC236}">
                  <a16:creationId xmlns:a16="http://schemas.microsoft.com/office/drawing/2014/main" id="{000DAFEB-984C-4E06-B415-3C247C53E1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5256" y="2049500"/>
              <a:ext cx="914400" cy="914400"/>
            </a:xfrm>
            <a:prstGeom prst="rect">
              <a:avLst/>
            </a:prstGeom>
          </p:spPr>
        </p:pic>
      </p:grpSp>
      <p:sp>
        <p:nvSpPr>
          <p:cNvPr id="19" name="TextBox 18">
            <a:extLst>
              <a:ext uri="{FF2B5EF4-FFF2-40B4-BE49-F238E27FC236}">
                <a16:creationId xmlns:a16="http://schemas.microsoft.com/office/drawing/2014/main" id="{24813E09-5854-462B-8D16-AA22C5CF9C01}"/>
              </a:ext>
            </a:extLst>
          </p:cNvPr>
          <p:cNvSpPr txBox="1"/>
          <p:nvPr/>
        </p:nvSpPr>
        <p:spPr>
          <a:xfrm>
            <a:off x="1130262" y="3381705"/>
            <a:ext cx="2784389"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Increased access to telehealth for mental/behavioral health</a:t>
            </a:r>
          </a:p>
          <a:p>
            <a:pPr marL="285750" indent="-285750">
              <a:buFont typeface="Arial" panose="020B0604020202020204" pitchFamily="34" charset="0"/>
              <a:buChar char="•"/>
            </a:pPr>
            <a:r>
              <a:rPr lang="en-US" dirty="0">
                <a:latin typeface="Bahnschrift Light" panose="020B0502040204020203" pitchFamily="34" charset="0"/>
              </a:rPr>
              <a:t>Federal approval to help nursing facilities purchase tablets for virtual visits</a:t>
            </a:r>
          </a:p>
        </p:txBody>
      </p:sp>
      <p:cxnSp>
        <p:nvCxnSpPr>
          <p:cNvPr id="22" name="Straight Connector 21">
            <a:extLst>
              <a:ext uri="{FF2B5EF4-FFF2-40B4-BE49-F238E27FC236}">
                <a16:creationId xmlns:a16="http://schemas.microsoft.com/office/drawing/2014/main" id="{2155F57F-6C02-422F-938A-4E443DBB8B44}"/>
              </a:ext>
            </a:extLst>
          </p:cNvPr>
          <p:cNvCxnSpPr>
            <a:cxnSpLocks/>
          </p:cNvCxnSpPr>
          <p:nvPr/>
        </p:nvCxnSpPr>
        <p:spPr>
          <a:xfrm flipH="1">
            <a:off x="1267162" y="3290258"/>
            <a:ext cx="2510588" cy="8696"/>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0DD347F4-A217-4DC9-BCA9-BF055038819F}"/>
              </a:ext>
            </a:extLst>
          </p:cNvPr>
          <p:cNvGrpSpPr/>
          <p:nvPr/>
        </p:nvGrpSpPr>
        <p:grpSpPr>
          <a:xfrm>
            <a:off x="5579118" y="1499616"/>
            <a:ext cx="1033762" cy="1033762"/>
            <a:chOff x="5579118" y="1804086"/>
            <a:chExt cx="1033762" cy="1033762"/>
          </a:xfrm>
        </p:grpSpPr>
        <p:sp>
          <p:nvSpPr>
            <p:cNvPr id="14" name="Oval 13">
              <a:extLst>
                <a:ext uri="{FF2B5EF4-FFF2-40B4-BE49-F238E27FC236}">
                  <a16:creationId xmlns:a16="http://schemas.microsoft.com/office/drawing/2014/main" id="{DC73191F-9E9E-4ADA-833F-90C830304AC1}"/>
                </a:ext>
              </a:extLst>
            </p:cNvPr>
            <p:cNvSpPr/>
            <p:nvPr/>
          </p:nvSpPr>
          <p:spPr>
            <a:xfrm>
              <a:off x="5579118" y="180408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oney">
              <a:extLst>
                <a:ext uri="{FF2B5EF4-FFF2-40B4-BE49-F238E27FC236}">
                  <a16:creationId xmlns:a16="http://schemas.microsoft.com/office/drawing/2014/main" id="{0EFCBA26-03B3-4064-A2C3-2FBBDE794F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67632" y="1834934"/>
              <a:ext cx="856735" cy="856735"/>
            </a:xfrm>
            <a:prstGeom prst="rect">
              <a:avLst/>
            </a:prstGeom>
          </p:spPr>
        </p:pic>
      </p:grpSp>
      <p:sp>
        <p:nvSpPr>
          <p:cNvPr id="10" name="Content Placeholder 2">
            <a:extLst>
              <a:ext uri="{FF2B5EF4-FFF2-40B4-BE49-F238E27FC236}">
                <a16:creationId xmlns:a16="http://schemas.microsoft.com/office/drawing/2014/main" id="{3383E56C-66C7-494B-B390-2718A36AEDB0}"/>
              </a:ext>
            </a:extLst>
          </p:cNvPr>
          <p:cNvSpPr txBox="1">
            <a:spLocks/>
          </p:cNvSpPr>
          <p:nvPr/>
        </p:nvSpPr>
        <p:spPr>
          <a:xfrm>
            <a:off x="5123761" y="2658836"/>
            <a:ext cx="1944477" cy="564045"/>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lgn="ctr"/>
            <a:r>
              <a:rPr lang="en-US" sz="1800" dirty="0">
                <a:solidFill>
                  <a:schemeClr val="tx1">
                    <a:lumMod val="90000"/>
                    <a:lumOff val="10000"/>
                  </a:schemeClr>
                </a:solidFill>
                <a:latin typeface="Bahnschrift" panose="020B0502040204020203" pitchFamily="34" charset="0"/>
              </a:rPr>
              <a:t>Suggestions for </a:t>
            </a:r>
          </a:p>
          <a:p>
            <a:pPr algn="ctr">
              <a:spcBef>
                <a:spcPts val="0"/>
              </a:spcBef>
              <a:spcAft>
                <a:spcPts val="0"/>
              </a:spcAft>
            </a:pPr>
            <a:r>
              <a:rPr lang="en-US" sz="1800" dirty="0">
                <a:solidFill>
                  <a:schemeClr val="tx1">
                    <a:lumMod val="90000"/>
                    <a:lumOff val="10000"/>
                  </a:schemeClr>
                </a:solidFill>
                <a:latin typeface="Bahnschrift" panose="020B0502040204020203" pitchFamily="34" charset="0"/>
              </a:rPr>
              <a:t>County Spending</a:t>
            </a:r>
          </a:p>
        </p:txBody>
      </p:sp>
      <p:sp>
        <p:nvSpPr>
          <p:cNvPr id="20" name="TextBox 19">
            <a:extLst>
              <a:ext uri="{FF2B5EF4-FFF2-40B4-BE49-F238E27FC236}">
                <a16:creationId xmlns:a16="http://schemas.microsoft.com/office/drawing/2014/main" id="{B46A2940-80B5-4C07-9E75-52B80B1B175B}"/>
              </a:ext>
            </a:extLst>
          </p:cNvPr>
          <p:cNvSpPr txBox="1"/>
          <p:nvPr/>
        </p:nvSpPr>
        <p:spPr>
          <a:xfrm>
            <a:off x="4592735" y="3358943"/>
            <a:ext cx="3135927" cy="332398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Telehealth investments/spending</a:t>
            </a:r>
          </a:p>
          <a:p>
            <a:pPr marL="285750" indent="-285750">
              <a:buFont typeface="Arial" panose="020B0604020202020204" pitchFamily="34" charset="0"/>
              <a:buChar char="•"/>
            </a:pPr>
            <a:r>
              <a:rPr lang="en-US" dirty="0">
                <a:latin typeface="Bahnschrift Light" panose="020B0502040204020203" pitchFamily="34" charset="0"/>
              </a:rPr>
              <a:t>Invest in local CMHC </a:t>
            </a:r>
            <a:r>
              <a:rPr lang="en-US" sz="1600" i="1" dirty="0">
                <a:latin typeface="Bahnschrift Light" panose="020B0502040204020203" pitchFamily="34" charset="0"/>
              </a:rPr>
              <a:t>(a strong, connected community requires strong mental health services)</a:t>
            </a:r>
          </a:p>
          <a:p>
            <a:pPr marL="285750" indent="-285750">
              <a:buFont typeface="Arial" panose="020B0604020202020204" pitchFamily="34" charset="0"/>
              <a:buChar char="•"/>
            </a:pPr>
            <a:r>
              <a:rPr lang="en-US" dirty="0">
                <a:latin typeface="Bahnschrift Light" panose="020B0502040204020203" pitchFamily="34" charset="0"/>
              </a:rPr>
              <a:t>Tablets, either for seniors in senior living, early childhood development programs, or individuals with disabilities in community settings</a:t>
            </a:r>
          </a:p>
        </p:txBody>
      </p:sp>
      <p:cxnSp>
        <p:nvCxnSpPr>
          <p:cNvPr id="25" name="Straight Connector 24">
            <a:extLst>
              <a:ext uri="{FF2B5EF4-FFF2-40B4-BE49-F238E27FC236}">
                <a16:creationId xmlns:a16="http://schemas.microsoft.com/office/drawing/2014/main" id="{D56F204F-CCD5-46ED-8999-27C4E90A2646}"/>
              </a:ext>
            </a:extLst>
          </p:cNvPr>
          <p:cNvCxnSpPr>
            <a:cxnSpLocks/>
          </p:cNvCxnSpPr>
          <p:nvPr/>
        </p:nvCxnSpPr>
        <p:spPr>
          <a:xfrm flipH="1">
            <a:off x="4727381" y="3291629"/>
            <a:ext cx="2737236" cy="0"/>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BA1FD76-24CE-43AB-8185-E98A57AB0416}"/>
              </a:ext>
            </a:extLst>
          </p:cNvPr>
          <p:cNvGrpSpPr/>
          <p:nvPr/>
        </p:nvGrpSpPr>
        <p:grpSpPr>
          <a:xfrm>
            <a:off x="9282059" y="1499616"/>
            <a:ext cx="1033762" cy="1033762"/>
            <a:chOff x="9740279" y="1641642"/>
            <a:chExt cx="1033762" cy="1033762"/>
          </a:xfrm>
        </p:grpSpPr>
        <p:sp>
          <p:nvSpPr>
            <p:cNvPr id="16" name="Oval 15">
              <a:extLst>
                <a:ext uri="{FF2B5EF4-FFF2-40B4-BE49-F238E27FC236}">
                  <a16:creationId xmlns:a16="http://schemas.microsoft.com/office/drawing/2014/main" id="{08498439-ED72-450A-B285-7D078E0DED4F}"/>
                </a:ext>
              </a:extLst>
            </p:cNvPr>
            <p:cNvSpPr/>
            <p:nvPr/>
          </p:nvSpPr>
          <p:spPr>
            <a:xfrm>
              <a:off x="9740279" y="1641642"/>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andshake">
              <a:extLst>
                <a:ext uri="{FF2B5EF4-FFF2-40B4-BE49-F238E27FC236}">
                  <a16:creationId xmlns:a16="http://schemas.microsoft.com/office/drawing/2014/main" id="{C5D1A336-2043-4351-9F3D-37B4D69F75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99960" y="1742513"/>
              <a:ext cx="914400" cy="914400"/>
            </a:xfrm>
            <a:prstGeom prst="rect">
              <a:avLst/>
            </a:prstGeom>
          </p:spPr>
        </p:pic>
      </p:grpSp>
      <p:sp>
        <p:nvSpPr>
          <p:cNvPr id="11" name="Content Placeholder 2">
            <a:extLst>
              <a:ext uri="{FF2B5EF4-FFF2-40B4-BE49-F238E27FC236}">
                <a16:creationId xmlns:a16="http://schemas.microsoft.com/office/drawing/2014/main" id="{500EBF61-42F1-4E4B-BB0A-14EE4D72EE69}"/>
              </a:ext>
            </a:extLst>
          </p:cNvPr>
          <p:cNvSpPr txBox="1">
            <a:spLocks/>
          </p:cNvSpPr>
          <p:nvPr/>
        </p:nvSpPr>
        <p:spPr>
          <a:xfrm>
            <a:off x="8686485" y="2764730"/>
            <a:ext cx="2224910" cy="36965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lgn="ctr"/>
            <a:r>
              <a:rPr lang="en-US" sz="1800" dirty="0">
                <a:solidFill>
                  <a:schemeClr val="tx1">
                    <a:lumMod val="90000"/>
                    <a:lumOff val="10000"/>
                  </a:schemeClr>
                </a:solidFill>
                <a:latin typeface="Bahnschrift" panose="020B0502040204020203" pitchFamily="34" charset="0"/>
              </a:rPr>
              <a:t>Potential Partners</a:t>
            </a:r>
          </a:p>
        </p:txBody>
      </p:sp>
      <p:sp>
        <p:nvSpPr>
          <p:cNvPr id="21" name="TextBox 20">
            <a:extLst>
              <a:ext uri="{FF2B5EF4-FFF2-40B4-BE49-F238E27FC236}">
                <a16:creationId xmlns:a16="http://schemas.microsoft.com/office/drawing/2014/main" id="{38DC3B60-8FB9-4140-9225-59A5B6085A68}"/>
              </a:ext>
            </a:extLst>
          </p:cNvPr>
          <p:cNvSpPr txBox="1"/>
          <p:nvPr/>
        </p:nvSpPr>
        <p:spPr>
          <a:xfrm>
            <a:off x="8406746" y="3376079"/>
            <a:ext cx="2784389"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CMHCs</a:t>
            </a:r>
          </a:p>
          <a:p>
            <a:pPr marL="285750" indent="-285750">
              <a:buFont typeface="Arial" panose="020B0604020202020204" pitchFamily="34" charset="0"/>
              <a:buChar char="•"/>
            </a:pPr>
            <a:r>
              <a:rPr lang="en-US" dirty="0">
                <a:latin typeface="Bahnschrift Light" panose="020B0502040204020203" pitchFamily="34" charset="0"/>
              </a:rPr>
              <a:t>Nursing facilities</a:t>
            </a:r>
          </a:p>
          <a:p>
            <a:pPr marL="285750" indent="-285750">
              <a:buFont typeface="Arial" panose="020B0604020202020204" pitchFamily="34" charset="0"/>
              <a:buChar char="•"/>
            </a:pPr>
            <a:r>
              <a:rPr lang="en-US" dirty="0">
                <a:latin typeface="Bahnschrift Light" panose="020B0502040204020203" pitchFamily="34" charset="0"/>
              </a:rPr>
              <a:t>Centers for Independent Living</a:t>
            </a:r>
          </a:p>
          <a:p>
            <a:pPr marL="285750" indent="-285750">
              <a:buFont typeface="Arial" panose="020B0604020202020204" pitchFamily="34" charset="0"/>
              <a:buChar char="•"/>
            </a:pPr>
            <a:r>
              <a:rPr lang="en-US" dirty="0">
                <a:latin typeface="Bahnschrift Light" panose="020B0502040204020203" pitchFamily="34" charset="0"/>
              </a:rPr>
              <a:t>CDDOs</a:t>
            </a:r>
          </a:p>
          <a:p>
            <a:pPr marL="285750" indent="-285750">
              <a:buFont typeface="Arial" panose="020B0604020202020204" pitchFamily="34" charset="0"/>
              <a:buChar char="•"/>
            </a:pPr>
            <a:r>
              <a:rPr lang="en-US" dirty="0">
                <a:latin typeface="Bahnschrift Light" panose="020B0502040204020203" pitchFamily="34" charset="0"/>
              </a:rPr>
              <a:t>Area Agencies on Aging</a:t>
            </a:r>
          </a:p>
          <a:p>
            <a:pPr marL="285750" indent="-285750">
              <a:buFont typeface="Arial" panose="020B0604020202020204" pitchFamily="34" charset="0"/>
              <a:buChar char="•"/>
            </a:pPr>
            <a:r>
              <a:rPr lang="en-US" dirty="0">
                <a:latin typeface="Bahnschrift Light" panose="020B0502040204020203" pitchFamily="34" charset="0"/>
              </a:rPr>
              <a:t>Schools/education stakeholders</a:t>
            </a:r>
          </a:p>
          <a:p>
            <a:pPr marL="285750" indent="-285750">
              <a:buFont typeface="Arial" panose="020B0604020202020204" pitchFamily="34" charset="0"/>
              <a:buChar char="•"/>
            </a:pPr>
            <a:r>
              <a:rPr lang="en-US" dirty="0">
                <a:latin typeface="Bahnschrift Light" panose="020B0502040204020203" pitchFamily="34" charset="0"/>
              </a:rPr>
              <a:t>Early childhood system</a:t>
            </a:r>
          </a:p>
        </p:txBody>
      </p:sp>
      <p:cxnSp>
        <p:nvCxnSpPr>
          <p:cNvPr id="26" name="Straight Connector 25">
            <a:extLst>
              <a:ext uri="{FF2B5EF4-FFF2-40B4-BE49-F238E27FC236}">
                <a16:creationId xmlns:a16="http://schemas.microsoft.com/office/drawing/2014/main" id="{F91A41EE-EF2F-4F93-A11F-8930E2B3D5F4}"/>
              </a:ext>
            </a:extLst>
          </p:cNvPr>
          <p:cNvCxnSpPr>
            <a:cxnSpLocks/>
          </p:cNvCxnSpPr>
          <p:nvPr/>
        </p:nvCxnSpPr>
        <p:spPr>
          <a:xfrm flipH="1">
            <a:off x="8543646" y="3289382"/>
            <a:ext cx="2510588" cy="8696"/>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23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0A87-3649-4BC8-85B9-BE9F85A02552}"/>
              </a:ext>
            </a:extLst>
          </p:cNvPr>
          <p:cNvSpPr>
            <a:spLocks noGrp="1"/>
          </p:cNvSpPr>
          <p:nvPr>
            <p:ph type="title"/>
          </p:nvPr>
        </p:nvSpPr>
        <p:spPr>
          <a:xfrm>
            <a:off x="1024128" y="0"/>
            <a:ext cx="9720072" cy="1499616"/>
          </a:xfrm>
        </p:spPr>
        <p:txBody>
          <a:bodyPr/>
          <a:lstStyle/>
          <a:p>
            <a:r>
              <a:rPr lang="en-US" dirty="0">
                <a:latin typeface="Bahnschrift SemiBold Condensed" panose="020B0502040204020203" pitchFamily="34" charset="0"/>
              </a:rPr>
              <a:t>HOUSING</a:t>
            </a:r>
          </a:p>
        </p:txBody>
      </p:sp>
      <p:sp>
        <p:nvSpPr>
          <p:cNvPr id="19" name="TextBox 18">
            <a:extLst>
              <a:ext uri="{FF2B5EF4-FFF2-40B4-BE49-F238E27FC236}">
                <a16:creationId xmlns:a16="http://schemas.microsoft.com/office/drawing/2014/main" id="{24813E09-5854-462B-8D16-AA22C5CF9C01}"/>
              </a:ext>
            </a:extLst>
          </p:cNvPr>
          <p:cNvSpPr txBox="1"/>
          <p:nvPr/>
        </p:nvSpPr>
        <p:spPr>
          <a:xfrm>
            <a:off x="1115456" y="2194269"/>
            <a:ext cx="10437271" cy="297004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Supplemental Housing Fund (SHF) Program</a:t>
            </a:r>
          </a:p>
          <a:p>
            <a:pPr marL="742950" lvl="1" indent="-285750">
              <a:spcAft>
                <a:spcPts val="600"/>
              </a:spcAft>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KDADS’ Supported Housing Fund (SHF) Program funds organizations that provide affordable housing linked to services to low-income, homeless or potentially homeless individuals experiencing Severe Mental Illness. These programs are often operated by mental health providers like CMHCs.</a:t>
            </a:r>
          </a:p>
          <a:p>
            <a:pPr marL="285750" indent="-285750">
              <a:buFont typeface="Arial" panose="020B0604020202020204" pitchFamily="34" charset="0"/>
              <a:buChar char="•"/>
            </a:pPr>
            <a:r>
              <a:rPr lang="en-US" dirty="0">
                <a:latin typeface="Bahnschrift Light" panose="020B0502040204020203" pitchFamily="34" charset="0"/>
              </a:rPr>
              <a:t>Temporary Assistance for Needy Families (TANF) Cash Assistance</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The Temporary Assistance for Needy Families (TANF) Cash Assistance program provides a monthly cash benefit to eligible low-income families with children living in the household. These benefits can be used to cover everyday expenses, including potentially a </a:t>
            </a:r>
            <a:r>
              <a:rPr lang="en-US" sz="1600" b="1" dirty="0">
                <a:latin typeface="Times New Roman" panose="02020603050405020304" pitchFamily="18" charset="0"/>
                <a:cs typeface="Times New Roman" panose="02020603050405020304" pitchFamily="18" charset="0"/>
              </a:rPr>
              <a:t>portion</a:t>
            </a:r>
            <a:r>
              <a:rPr lang="en-US" sz="1600" dirty="0">
                <a:latin typeface="Times New Roman" panose="02020603050405020304" pitchFamily="18" charset="0"/>
                <a:cs typeface="Times New Roman" panose="02020603050405020304" pitchFamily="18" charset="0"/>
              </a:rPr>
              <a:t> of housing costs. The average TANF cash assistance benefit in FY 2020 was $111 per person per month and there are restricted eligibility requirements. Only 1% of Kansas children live in households that receive TANF cash assistance.</a:t>
            </a:r>
            <a:endParaRPr lang="en-US" sz="1600" dirty="0">
              <a:latin typeface="Bahnschrift Light" panose="020B0502040204020203" pitchFamily="34" charset="0"/>
            </a:endParaRPr>
          </a:p>
          <a:p>
            <a:pPr marL="742950" lvl="1" indent="-285750">
              <a:buFont typeface="Arial" panose="020B0604020202020204" pitchFamily="34" charset="0"/>
              <a:buChar char="•"/>
            </a:pPr>
            <a:endParaRPr lang="en-US" i="1" dirty="0">
              <a:latin typeface="Bahnschrift Light" panose="020B0502040204020203" pitchFamily="34" charset="0"/>
            </a:endParaRPr>
          </a:p>
        </p:txBody>
      </p:sp>
      <p:cxnSp>
        <p:nvCxnSpPr>
          <p:cNvPr id="9" name="Straight Connector 8">
            <a:extLst>
              <a:ext uri="{FF2B5EF4-FFF2-40B4-BE49-F238E27FC236}">
                <a16:creationId xmlns:a16="http://schemas.microsoft.com/office/drawing/2014/main" id="{C980064B-2455-40C3-830A-5969DAA1DCE0}"/>
              </a:ext>
            </a:extLst>
          </p:cNvPr>
          <p:cNvCxnSpPr>
            <a:cxnSpLocks/>
          </p:cNvCxnSpPr>
          <p:nvPr/>
        </p:nvCxnSpPr>
        <p:spPr>
          <a:xfrm flipH="1">
            <a:off x="1115456" y="1979714"/>
            <a:ext cx="3906199" cy="0"/>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339078DB-2FE9-4BDF-82BC-72E70F5F6AF6}"/>
              </a:ext>
            </a:extLst>
          </p:cNvPr>
          <p:cNvSpPr txBox="1">
            <a:spLocks/>
          </p:cNvSpPr>
          <p:nvPr/>
        </p:nvSpPr>
        <p:spPr>
          <a:xfrm>
            <a:off x="1447800" y="1499616"/>
            <a:ext cx="3466799" cy="48009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en-US" sz="2800">
                <a:solidFill>
                  <a:schemeClr val="tx1">
                    <a:lumMod val="90000"/>
                    <a:lumOff val="10000"/>
                  </a:schemeClr>
                </a:solidFill>
                <a:latin typeface="Bahnschrift" panose="020B0502040204020203" pitchFamily="34" charset="0"/>
              </a:rPr>
              <a:t>Existing Resources</a:t>
            </a:r>
            <a:endParaRPr lang="en-US" sz="2800" dirty="0">
              <a:solidFill>
                <a:schemeClr val="tx1">
                  <a:lumMod val="90000"/>
                  <a:lumOff val="10000"/>
                </a:schemeClr>
              </a:solidFill>
              <a:latin typeface="Bahnschrift" panose="020B0502040204020203" pitchFamily="34" charset="0"/>
            </a:endParaRPr>
          </a:p>
        </p:txBody>
      </p:sp>
      <p:grpSp>
        <p:nvGrpSpPr>
          <p:cNvPr id="11" name="Group 10">
            <a:extLst>
              <a:ext uri="{FF2B5EF4-FFF2-40B4-BE49-F238E27FC236}">
                <a16:creationId xmlns:a16="http://schemas.microsoft.com/office/drawing/2014/main" id="{85DE9E61-F690-4E82-86F3-92B9C3A9AECF}"/>
              </a:ext>
            </a:extLst>
          </p:cNvPr>
          <p:cNvGrpSpPr/>
          <p:nvPr/>
        </p:nvGrpSpPr>
        <p:grpSpPr>
          <a:xfrm>
            <a:off x="539913" y="1329134"/>
            <a:ext cx="741715" cy="741715"/>
            <a:chOff x="2005575" y="1987756"/>
            <a:chExt cx="1033762" cy="1033762"/>
          </a:xfrm>
        </p:grpSpPr>
        <p:sp>
          <p:nvSpPr>
            <p:cNvPr id="13" name="Oval 12">
              <a:extLst>
                <a:ext uri="{FF2B5EF4-FFF2-40B4-BE49-F238E27FC236}">
                  <a16:creationId xmlns:a16="http://schemas.microsoft.com/office/drawing/2014/main" id="{93420425-CE59-48BD-8804-9F4F0B6F23DA}"/>
                </a:ext>
              </a:extLst>
            </p:cNvPr>
            <p:cNvSpPr/>
            <p:nvPr/>
          </p:nvSpPr>
          <p:spPr>
            <a:xfrm>
              <a:off x="2005575" y="198775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User network">
              <a:extLst>
                <a:ext uri="{FF2B5EF4-FFF2-40B4-BE49-F238E27FC236}">
                  <a16:creationId xmlns:a16="http://schemas.microsoft.com/office/drawing/2014/main" id="{E864FC01-6CAE-4131-A411-64B0AEF435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5256" y="2049500"/>
              <a:ext cx="914400" cy="914400"/>
            </a:xfrm>
            <a:prstGeom prst="rect">
              <a:avLst/>
            </a:prstGeom>
          </p:spPr>
        </p:pic>
      </p:grpSp>
    </p:spTree>
    <p:extLst>
      <p:ext uri="{BB962C8B-B14F-4D97-AF65-F5344CB8AC3E}">
        <p14:creationId xmlns:p14="http://schemas.microsoft.com/office/powerpoint/2010/main" val="3421646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0A87-3649-4BC8-85B9-BE9F85A02552}"/>
              </a:ext>
            </a:extLst>
          </p:cNvPr>
          <p:cNvSpPr>
            <a:spLocks noGrp="1"/>
          </p:cNvSpPr>
          <p:nvPr>
            <p:ph type="title"/>
          </p:nvPr>
        </p:nvSpPr>
        <p:spPr>
          <a:xfrm>
            <a:off x="1024128" y="0"/>
            <a:ext cx="9720072" cy="1499616"/>
          </a:xfrm>
        </p:spPr>
        <p:txBody>
          <a:bodyPr/>
          <a:lstStyle/>
          <a:p>
            <a:r>
              <a:rPr lang="en-US" dirty="0">
                <a:latin typeface="Bahnschrift SemiBold Condensed" panose="020B0502040204020203" pitchFamily="34" charset="0"/>
              </a:rPr>
              <a:t>HOUSING</a:t>
            </a:r>
          </a:p>
        </p:txBody>
      </p:sp>
      <p:sp>
        <p:nvSpPr>
          <p:cNvPr id="3" name="Content Placeholder 2">
            <a:extLst>
              <a:ext uri="{FF2B5EF4-FFF2-40B4-BE49-F238E27FC236}">
                <a16:creationId xmlns:a16="http://schemas.microsoft.com/office/drawing/2014/main" id="{6F455A36-6D66-4058-906D-91CCB20A55C7}"/>
              </a:ext>
            </a:extLst>
          </p:cNvPr>
          <p:cNvSpPr>
            <a:spLocks noGrp="1"/>
          </p:cNvSpPr>
          <p:nvPr>
            <p:ph idx="1"/>
          </p:nvPr>
        </p:nvSpPr>
        <p:spPr>
          <a:xfrm>
            <a:off x="1410001" y="2756034"/>
            <a:ext cx="2224910" cy="369651"/>
          </a:xfrm>
        </p:spPr>
        <p:txBody>
          <a:bodyPr>
            <a:normAutofit/>
          </a:bodyPr>
          <a:lstStyle/>
          <a:p>
            <a:pPr algn="ctr"/>
            <a:r>
              <a:rPr lang="en-US" sz="1800" dirty="0">
                <a:solidFill>
                  <a:schemeClr val="tx1">
                    <a:lumMod val="90000"/>
                    <a:lumOff val="10000"/>
                  </a:schemeClr>
                </a:solidFill>
                <a:latin typeface="Bahnschrift" panose="020B0502040204020203" pitchFamily="34" charset="0"/>
              </a:rPr>
              <a:t>Existing Resources</a:t>
            </a:r>
          </a:p>
        </p:txBody>
      </p:sp>
      <p:grpSp>
        <p:nvGrpSpPr>
          <p:cNvPr id="32" name="Group 31">
            <a:extLst>
              <a:ext uri="{FF2B5EF4-FFF2-40B4-BE49-F238E27FC236}">
                <a16:creationId xmlns:a16="http://schemas.microsoft.com/office/drawing/2014/main" id="{DCB3E112-E3F6-4ED9-933C-07FFAE1E5AE9}"/>
              </a:ext>
            </a:extLst>
          </p:cNvPr>
          <p:cNvGrpSpPr/>
          <p:nvPr/>
        </p:nvGrpSpPr>
        <p:grpSpPr>
          <a:xfrm>
            <a:off x="2005575" y="1499616"/>
            <a:ext cx="1033762" cy="1033762"/>
            <a:chOff x="2005575" y="1987756"/>
            <a:chExt cx="1033762" cy="1033762"/>
          </a:xfrm>
        </p:grpSpPr>
        <p:sp>
          <p:nvSpPr>
            <p:cNvPr id="12" name="Oval 11">
              <a:extLst>
                <a:ext uri="{FF2B5EF4-FFF2-40B4-BE49-F238E27FC236}">
                  <a16:creationId xmlns:a16="http://schemas.microsoft.com/office/drawing/2014/main" id="{B207485B-2BE5-496E-93EF-EA1757B4DB5C}"/>
                </a:ext>
              </a:extLst>
            </p:cNvPr>
            <p:cNvSpPr/>
            <p:nvPr/>
          </p:nvSpPr>
          <p:spPr>
            <a:xfrm>
              <a:off x="2005575" y="198775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User network">
              <a:extLst>
                <a:ext uri="{FF2B5EF4-FFF2-40B4-BE49-F238E27FC236}">
                  <a16:creationId xmlns:a16="http://schemas.microsoft.com/office/drawing/2014/main" id="{000DAFEB-984C-4E06-B415-3C247C53E1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5256" y="2049500"/>
              <a:ext cx="914400" cy="914400"/>
            </a:xfrm>
            <a:prstGeom prst="rect">
              <a:avLst/>
            </a:prstGeom>
          </p:spPr>
        </p:pic>
      </p:grpSp>
      <p:sp>
        <p:nvSpPr>
          <p:cNvPr id="19" name="TextBox 18">
            <a:extLst>
              <a:ext uri="{FF2B5EF4-FFF2-40B4-BE49-F238E27FC236}">
                <a16:creationId xmlns:a16="http://schemas.microsoft.com/office/drawing/2014/main" id="{24813E09-5854-462B-8D16-AA22C5CF9C01}"/>
              </a:ext>
            </a:extLst>
          </p:cNvPr>
          <p:cNvSpPr txBox="1"/>
          <p:nvPr/>
        </p:nvSpPr>
        <p:spPr>
          <a:xfrm>
            <a:off x="1130262" y="3381705"/>
            <a:ext cx="2784389"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SHF Program</a:t>
            </a:r>
          </a:p>
          <a:p>
            <a:pPr marL="285750" indent="-285750">
              <a:buFont typeface="Arial" panose="020B0604020202020204" pitchFamily="34" charset="0"/>
              <a:buChar char="•"/>
            </a:pPr>
            <a:r>
              <a:rPr lang="en-US" dirty="0">
                <a:latin typeface="Bahnschrift Light" panose="020B0502040204020203" pitchFamily="34" charset="0"/>
              </a:rPr>
              <a:t>TANF Cash Assistance</a:t>
            </a:r>
            <a:endParaRPr lang="en-US" i="1" dirty="0">
              <a:latin typeface="Bahnschrift Light" panose="020B0502040204020203" pitchFamily="34" charset="0"/>
            </a:endParaRPr>
          </a:p>
        </p:txBody>
      </p:sp>
      <p:cxnSp>
        <p:nvCxnSpPr>
          <p:cNvPr id="22" name="Straight Connector 21">
            <a:extLst>
              <a:ext uri="{FF2B5EF4-FFF2-40B4-BE49-F238E27FC236}">
                <a16:creationId xmlns:a16="http://schemas.microsoft.com/office/drawing/2014/main" id="{2155F57F-6C02-422F-938A-4E443DBB8B44}"/>
              </a:ext>
            </a:extLst>
          </p:cNvPr>
          <p:cNvCxnSpPr>
            <a:cxnSpLocks/>
          </p:cNvCxnSpPr>
          <p:nvPr/>
        </p:nvCxnSpPr>
        <p:spPr>
          <a:xfrm flipH="1">
            <a:off x="1267162" y="3290258"/>
            <a:ext cx="2510588" cy="8696"/>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0DD347F4-A217-4DC9-BCA9-BF055038819F}"/>
              </a:ext>
            </a:extLst>
          </p:cNvPr>
          <p:cNvGrpSpPr/>
          <p:nvPr/>
        </p:nvGrpSpPr>
        <p:grpSpPr>
          <a:xfrm>
            <a:off x="5579118" y="1499616"/>
            <a:ext cx="1033762" cy="1033762"/>
            <a:chOff x="5579118" y="1804086"/>
            <a:chExt cx="1033762" cy="1033762"/>
          </a:xfrm>
        </p:grpSpPr>
        <p:sp>
          <p:nvSpPr>
            <p:cNvPr id="14" name="Oval 13">
              <a:extLst>
                <a:ext uri="{FF2B5EF4-FFF2-40B4-BE49-F238E27FC236}">
                  <a16:creationId xmlns:a16="http://schemas.microsoft.com/office/drawing/2014/main" id="{DC73191F-9E9E-4ADA-833F-90C830304AC1}"/>
                </a:ext>
              </a:extLst>
            </p:cNvPr>
            <p:cNvSpPr/>
            <p:nvPr/>
          </p:nvSpPr>
          <p:spPr>
            <a:xfrm>
              <a:off x="5579118" y="180408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oney">
              <a:extLst>
                <a:ext uri="{FF2B5EF4-FFF2-40B4-BE49-F238E27FC236}">
                  <a16:creationId xmlns:a16="http://schemas.microsoft.com/office/drawing/2014/main" id="{0EFCBA26-03B3-4064-A2C3-2FBBDE794F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67632" y="1834934"/>
              <a:ext cx="856735" cy="856735"/>
            </a:xfrm>
            <a:prstGeom prst="rect">
              <a:avLst/>
            </a:prstGeom>
          </p:spPr>
        </p:pic>
      </p:grpSp>
      <p:sp>
        <p:nvSpPr>
          <p:cNvPr id="10" name="Content Placeholder 2">
            <a:extLst>
              <a:ext uri="{FF2B5EF4-FFF2-40B4-BE49-F238E27FC236}">
                <a16:creationId xmlns:a16="http://schemas.microsoft.com/office/drawing/2014/main" id="{3383E56C-66C7-494B-B390-2718A36AEDB0}"/>
              </a:ext>
            </a:extLst>
          </p:cNvPr>
          <p:cNvSpPr txBox="1">
            <a:spLocks/>
          </p:cNvSpPr>
          <p:nvPr/>
        </p:nvSpPr>
        <p:spPr>
          <a:xfrm>
            <a:off x="5123761" y="2658836"/>
            <a:ext cx="1944477" cy="564045"/>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lgn="ctr"/>
            <a:r>
              <a:rPr lang="en-US" sz="1800" dirty="0">
                <a:solidFill>
                  <a:schemeClr val="tx1">
                    <a:lumMod val="90000"/>
                    <a:lumOff val="10000"/>
                  </a:schemeClr>
                </a:solidFill>
                <a:latin typeface="Bahnschrift" panose="020B0502040204020203" pitchFamily="34" charset="0"/>
              </a:rPr>
              <a:t>Suggestions for </a:t>
            </a:r>
          </a:p>
          <a:p>
            <a:pPr algn="ctr">
              <a:spcBef>
                <a:spcPts val="0"/>
              </a:spcBef>
              <a:spcAft>
                <a:spcPts val="0"/>
              </a:spcAft>
            </a:pPr>
            <a:r>
              <a:rPr lang="en-US" sz="1800" dirty="0">
                <a:solidFill>
                  <a:schemeClr val="tx1">
                    <a:lumMod val="90000"/>
                    <a:lumOff val="10000"/>
                  </a:schemeClr>
                </a:solidFill>
                <a:latin typeface="Bahnschrift" panose="020B0502040204020203" pitchFamily="34" charset="0"/>
              </a:rPr>
              <a:t>County Spending</a:t>
            </a:r>
          </a:p>
        </p:txBody>
      </p:sp>
      <p:sp>
        <p:nvSpPr>
          <p:cNvPr id="20" name="TextBox 19">
            <a:extLst>
              <a:ext uri="{FF2B5EF4-FFF2-40B4-BE49-F238E27FC236}">
                <a16:creationId xmlns:a16="http://schemas.microsoft.com/office/drawing/2014/main" id="{B46A2940-80B5-4C07-9E75-52B80B1B175B}"/>
              </a:ext>
            </a:extLst>
          </p:cNvPr>
          <p:cNvSpPr txBox="1"/>
          <p:nvPr/>
        </p:nvSpPr>
        <p:spPr>
          <a:xfrm>
            <a:off x="4665305" y="3359004"/>
            <a:ext cx="2871277" cy="280076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Create or invest in a rental and mortgage assistance program</a:t>
            </a:r>
          </a:p>
          <a:p>
            <a:pPr marL="285750" indent="-285750">
              <a:buFont typeface="Arial" panose="020B0604020202020204" pitchFamily="34" charset="0"/>
              <a:buChar char="•"/>
            </a:pPr>
            <a:r>
              <a:rPr lang="en-US" dirty="0">
                <a:latin typeface="Bahnschrift Light" panose="020B0502040204020203" pitchFamily="34" charset="0"/>
              </a:rPr>
              <a:t>Invest in homelessness prevention programs, </a:t>
            </a:r>
            <a:r>
              <a:rPr lang="en-US" i="1" dirty="0">
                <a:solidFill>
                  <a:srgbClr val="686766"/>
                </a:solidFill>
                <a:latin typeface="Bahnschrift Light" panose="020B0502040204020203" pitchFamily="34" charset="0"/>
              </a:rPr>
              <a:t>ex: SHF, Housing First</a:t>
            </a:r>
          </a:p>
          <a:p>
            <a:pPr marL="285750" indent="-285750">
              <a:buFont typeface="Arial" panose="020B0604020202020204" pitchFamily="34" charset="0"/>
              <a:buChar char="•"/>
            </a:pPr>
            <a:r>
              <a:rPr lang="en-US" dirty="0">
                <a:latin typeface="Bahnschrift Light" panose="020B0502040204020203" pitchFamily="34" charset="0"/>
              </a:rPr>
              <a:t>Supply grants/support for senior housing </a:t>
            </a:r>
            <a:r>
              <a:rPr lang="en-US" sz="1600" i="1" dirty="0">
                <a:latin typeface="Bahnschrift Light" panose="020B0502040204020203" pitchFamily="34" charset="0"/>
              </a:rPr>
              <a:t>(nursing facilities, senior care centers)</a:t>
            </a:r>
            <a:endParaRPr lang="en-US" i="1" dirty="0">
              <a:latin typeface="Bahnschrift Light" panose="020B0502040204020203" pitchFamily="34" charset="0"/>
            </a:endParaRPr>
          </a:p>
        </p:txBody>
      </p:sp>
      <p:cxnSp>
        <p:nvCxnSpPr>
          <p:cNvPr id="25" name="Straight Connector 24">
            <a:extLst>
              <a:ext uri="{FF2B5EF4-FFF2-40B4-BE49-F238E27FC236}">
                <a16:creationId xmlns:a16="http://schemas.microsoft.com/office/drawing/2014/main" id="{D56F204F-CCD5-46ED-8999-27C4E90A2646}"/>
              </a:ext>
            </a:extLst>
          </p:cNvPr>
          <p:cNvCxnSpPr>
            <a:cxnSpLocks/>
          </p:cNvCxnSpPr>
          <p:nvPr/>
        </p:nvCxnSpPr>
        <p:spPr>
          <a:xfrm flipH="1">
            <a:off x="4727381" y="3291629"/>
            <a:ext cx="2737236" cy="0"/>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BA1FD76-24CE-43AB-8185-E98A57AB0416}"/>
              </a:ext>
            </a:extLst>
          </p:cNvPr>
          <p:cNvGrpSpPr/>
          <p:nvPr/>
        </p:nvGrpSpPr>
        <p:grpSpPr>
          <a:xfrm>
            <a:off x="9282059" y="1499616"/>
            <a:ext cx="1033762" cy="1033762"/>
            <a:chOff x="9740279" y="1641642"/>
            <a:chExt cx="1033762" cy="1033762"/>
          </a:xfrm>
        </p:grpSpPr>
        <p:sp>
          <p:nvSpPr>
            <p:cNvPr id="16" name="Oval 15">
              <a:extLst>
                <a:ext uri="{FF2B5EF4-FFF2-40B4-BE49-F238E27FC236}">
                  <a16:creationId xmlns:a16="http://schemas.microsoft.com/office/drawing/2014/main" id="{08498439-ED72-450A-B285-7D078E0DED4F}"/>
                </a:ext>
              </a:extLst>
            </p:cNvPr>
            <p:cNvSpPr/>
            <p:nvPr/>
          </p:nvSpPr>
          <p:spPr>
            <a:xfrm>
              <a:off x="9740279" y="1641642"/>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andshake">
              <a:extLst>
                <a:ext uri="{FF2B5EF4-FFF2-40B4-BE49-F238E27FC236}">
                  <a16:creationId xmlns:a16="http://schemas.microsoft.com/office/drawing/2014/main" id="{C5D1A336-2043-4351-9F3D-37B4D69F75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99960" y="1742513"/>
              <a:ext cx="914400" cy="914400"/>
            </a:xfrm>
            <a:prstGeom prst="rect">
              <a:avLst/>
            </a:prstGeom>
          </p:spPr>
        </p:pic>
      </p:grpSp>
      <p:sp>
        <p:nvSpPr>
          <p:cNvPr id="11" name="Content Placeholder 2">
            <a:extLst>
              <a:ext uri="{FF2B5EF4-FFF2-40B4-BE49-F238E27FC236}">
                <a16:creationId xmlns:a16="http://schemas.microsoft.com/office/drawing/2014/main" id="{500EBF61-42F1-4E4B-BB0A-14EE4D72EE69}"/>
              </a:ext>
            </a:extLst>
          </p:cNvPr>
          <p:cNvSpPr txBox="1">
            <a:spLocks/>
          </p:cNvSpPr>
          <p:nvPr/>
        </p:nvSpPr>
        <p:spPr>
          <a:xfrm>
            <a:off x="8686485" y="2764730"/>
            <a:ext cx="2224910" cy="36965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lgn="ctr"/>
            <a:r>
              <a:rPr lang="en-US" sz="1800" dirty="0">
                <a:solidFill>
                  <a:schemeClr val="tx1">
                    <a:lumMod val="90000"/>
                    <a:lumOff val="10000"/>
                  </a:schemeClr>
                </a:solidFill>
                <a:latin typeface="Bahnschrift" panose="020B0502040204020203" pitchFamily="34" charset="0"/>
              </a:rPr>
              <a:t>Potential Partners</a:t>
            </a:r>
          </a:p>
        </p:txBody>
      </p:sp>
      <p:sp>
        <p:nvSpPr>
          <p:cNvPr id="21" name="TextBox 20">
            <a:extLst>
              <a:ext uri="{FF2B5EF4-FFF2-40B4-BE49-F238E27FC236}">
                <a16:creationId xmlns:a16="http://schemas.microsoft.com/office/drawing/2014/main" id="{38DC3B60-8FB9-4140-9225-59A5B6085A68}"/>
              </a:ext>
            </a:extLst>
          </p:cNvPr>
          <p:cNvSpPr txBox="1"/>
          <p:nvPr/>
        </p:nvSpPr>
        <p:spPr>
          <a:xfrm>
            <a:off x="8406746" y="3376079"/>
            <a:ext cx="2784389"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hnschrift Light" panose="020B0502040204020203" pitchFamily="34" charset="0"/>
              </a:rPr>
              <a:t>Local housing authority</a:t>
            </a:r>
          </a:p>
          <a:p>
            <a:pPr marL="285750" indent="-285750">
              <a:buFont typeface="Arial" panose="020B0604020202020204" pitchFamily="34" charset="0"/>
              <a:buChar char="•"/>
            </a:pPr>
            <a:r>
              <a:rPr lang="en-US" dirty="0">
                <a:latin typeface="Bahnschrift Light" panose="020B0502040204020203" pitchFamily="34" charset="0"/>
              </a:rPr>
              <a:t>Local community foundations</a:t>
            </a:r>
          </a:p>
          <a:p>
            <a:pPr marL="285750" indent="-285750">
              <a:buFont typeface="Arial" panose="020B0604020202020204" pitchFamily="34" charset="0"/>
              <a:buChar char="•"/>
            </a:pPr>
            <a:r>
              <a:rPr lang="en-US" dirty="0">
                <a:latin typeface="Bahnschrift Light" panose="020B0502040204020203" pitchFamily="34" charset="0"/>
              </a:rPr>
              <a:t>Community Action Agencies</a:t>
            </a:r>
          </a:p>
          <a:p>
            <a:pPr marL="285750" indent="-285750">
              <a:buFont typeface="Arial" panose="020B0604020202020204" pitchFamily="34" charset="0"/>
              <a:buChar char="•"/>
            </a:pPr>
            <a:r>
              <a:rPr lang="en-US" dirty="0">
                <a:latin typeface="Bahnschrift Light" panose="020B0502040204020203" pitchFamily="34" charset="0"/>
              </a:rPr>
              <a:t>Safety net clinics</a:t>
            </a:r>
          </a:p>
          <a:p>
            <a:pPr marL="285750" indent="-285750">
              <a:buFont typeface="Arial" panose="020B0604020202020204" pitchFamily="34" charset="0"/>
              <a:buChar char="•"/>
            </a:pPr>
            <a:r>
              <a:rPr lang="en-US" dirty="0">
                <a:latin typeface="Bahnschrift Light" panose="020B0502040204020203" pitchFamily="34" charset="0"/>
              </a:rPr>
              <a:t>Nursing facilities</a:t>
            </a:r>
          </a:p>
        </p:txBody>
      </p:sp>
      <p:cxnSp>
        <p:nvCxnSpPr>
          <p:cNvPr id="26" name="Straight Connector 25">
            <a:extLst>
              <a:ext uri="{FF2B5EF4-FFF2-40B4-BE49-F238E27FC236}">
                <a16:creationId xmlns:a16="http://schemas.microsoft.com/office/drawing/2014/main" id="{F91A41EE-EF2F-4F93-A11F-8930E2B3D5F4}"/>
              </a:ext>
            </a:extLst>
          </p:cNvPr>
          <p:cNvCxnSpPr>
            <a:cxnSpLocks/>
          </p:cNvCxnSpPr>
          <p:nvPr/>
        </p:nvCxnSpPr>
        <p:spPr>
          <a:xfrm flipH="1">
            <a:off x="8543646" y="3289382"/>
            <a:ext cx="2510588" cy="8696"/>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670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155F57F-6C02-422F-938A-4E443DBB8B44}"/>
              </a:ext>
            </a:extLst>
          </p:cNvPr>
          <p:cNvCxnSpPr>
            <a:cxnSpLocks/>
          </p:cNvCxnSpPr>
          <p:nvPr/>
        </p:nvCxnSpPr>
        <p:spPr>
          <a:xfrm flipH="1">
            <a:off x="1115456" y="1979714"/>
            <a:ext cx="3906199" cy="0"/>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3150A87-3649-4BC8-85B9-BE9F85A02552}"/>
              </a:ext>
            </a:extLst>
          </p:cNvPr>
          <p:cNvSpPr>
            <a:spLocks noGrp="1"/>
          </p:cNvSpPr>
          <p:nvPr>
            <p:ph type="title"/>
          </p:nvPr>
        </p:nvSpPr>
        <p:spPr>
          <a:xfrm>
            <a:off x="1024128" y="0"/>
            <a:ext cx="9720072" cy="1499616"/>
          </a:xfrm>
        </p:spPr>
        <p:txBody>
          <a:bodyPr/>
          <a:lstStyle/>
          <a:p>
            <a:r>
              <a:rPr lang="en-US" dirty="0">
                <a:latin typeface="Bahnschrift SemiBold Condensed" panose="020B0502040204020203" pitchFamily="34" charset="0"/>
              </a:rPr>
              <a:t>FOOD SECURITY</a:t>
            </a:r>
          </a:p>
        </p:txBody>
      </p:sp>
      <p:sp>
        <p:nvSpPr>
          <p:cNvPr id="3" name="Content Placeholder 2">
            <a:extLst>
              <a:ext uri="{FF2B5EF4-FFF2-40B4-BE49-F238E27FC236}">
                <a16:creationId xmlns:a16="http://schemas.microsoft.com/office/drawing/2014/main" id="{6F455A36-6D66-4058-906D-91CCB20A55C7}"/>
              </a:ext>
            </a:extLst>
          </p:cNvPr>
          <p:cNvSpPr>
            <a:spLocks noGrp="1"/>
          </p:cNvSpPr>
          <p:nvPr>
            <p:ph idx="1"/>
          </p:nvPr>
        </p:nvSpPr>
        <p:spPr>
          <a:xfrm>
            <a:off x="1447800" y="1499616"/>
            <a:ext cx="3466799" cy="480098"/>
          </a:xfrm>
        </p:spPr>
        <p:txBody>
          <a:bodyPr>
            <a:normAutofit/>
          </a:bodyPr>
          <a:lstStyle/>
          <a:p>
            <a:r>
              <a:rPr lang="en-US" sz="2800" dirty="0">
                <a:solidFill>
                  <a:schemeClr val="tx1">
                    <a:lumMod val="90000"/>
                    <a:lumOff val="10000"/>
                  </a:schemeClr>
                </a:solidFill>
                <a:latin typeface="Bahnschrift" panose="020B0502040204020203" pitchFamily="34" charset="0"/>
              </a:rPr>
              <a:t>Existing Resources</a:t>
            </a:r>
          </a:p>
        </p:txBody>
      </p:sp>
      <p:grpSp>
        <p:nvGrpSpPr>
          <p:cNvPr id="32" name="Group 31">
            <a:extLst>
              <a:ext uri="{FF2B5EF4-FFF2-40B4-BE49-F238E27FC236}">
                <a16:creationId xmlns:a16="http://schemas.microsoft.com/office/drawing/2014/main" id="{DCB3E112-E3F6-4ED9-933C-07FFAE1E5AE9}"/>
              </a:ext>
            </a:extLst>
          </p:cNvPr>
          <p:cNvGrpSpPr/>
          <p:nvPr/>
        </p:nvGrpSpPr>
        <p:grpSpPr>
          <a:xfrm>
            <a:off x="539913" y="1329134"/>
            <a:ext cx="741715" cy="741715"/>
            <a:chOff x="2005575" y="1987756"/>
            <a:chExt cx="1033762" cy="1033762"/>
          </a:xfrm>
        </p:grpSpPr>
        <p:sp>
          <p:nvSpPr>
            <p:cNvPr id="12" name="Oval 11">
              <a:extLst>
                <a:ext uri="{FF2B5EF4-FFF2-40B4-BE49-F238E27FC236}">
                  <a16:creationId xmlns:a16="http://schemas.microsoft.com/office/drawing/2014/main" id="{B207485B-2BE5-496E-93EF-EA1757B4DB5C}"/>
                </a:ext>
              </a:extLst>
            </p:cNvPr>
            <p:cNvSpPr/>
            <p:nvPr/>
          </p:nvSpPr>
          <p:spPr>
            <a:xfrm>
              <a:off x="2005575" y="198775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User network">
              <a:extLst>
                <a:ext uri="{FF2B5EF4-FFF2-40B4-BE49-F238E27FC236}">
                  <a16:creationId xmlns:a16="http://schemas.microsoft.com/office/drawing/2014/main" id="{000DAFEB-984C-4E06-B415-3C247C53E1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5256" y="2049500"/>
              <a:ext cx="914400" cy="914400"/>
            </a:xfrm>
            <a:prstGeom prst="rect">
              <a:avLst/>
            </a:prstGeom>
          </p:spPr>
        </p:pic>
      </p:grpSp>
      <p:sp>
        <p:nvSpPr>
          <p:cNvPr id="19" name="TextBox 18">
            <a:extLst>
              <a:ext uri="{FF2B5EF4-FFF2-40B4-BE49-F238E27FC236}">
                <a16:creationId xmlns:a16="http://schemas.microsoft.com/office/drawing/2014/main" id="{24813E09-5854-462B-8D16-AA22C5CF9C01}"/>
              </a:ext>
            </a:extLst>
          </p:cNvPr>
          <p:cNvSpPr txBox="1"/>
          <p:nvPr/>
        </p:nvSpPr>
        <p:spPr>
          <a:xfrm>
            <a:off x="1115456" y="2190668"/>
            <a:ext cx="10437271" cy="238526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Bahnschrift Light" panose="020B0502040204020203" pitchFamily="34" charset="0"/>
              </a:rPr>
              <a:t>KDADS Senior Nutrition program </a:t>
            </a:r>
            <a:r>
              <a:rPr lang="en-US" sz="1400" i="1" dirty="0">
                <a:latin typeface="Bahnschrift Light" panose="020B0502040204020203" pitchFamily="34" charset="0"/>
              </a:rPr>
              <a:t>(Older Americans Act)</a:t>
            </a:r>
          </a:p>
          <a:p>
            <a:pPr marL="742950" lvl="1" indent="-285750">
              <a:spcAft>
                <a:spcPts val="600"/>
              </a:spcAft>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Nutritious meals for seniors are available for persons 60 years or older through the Older Americans Act. For information on how individuals can access these meals in your area please call the Aging and Disability Resource Center at: 855-200-2372.</a:t>
            </a:r>
            <a:endParaRPr lang="en-US" sz="1600" dirty="0">
              <a:latin typeface="Bahnschrift Light" panose="020B0502040204020203" pitchFamily="34" charset="0"/>
            </a:endParaRPr>
          </a:p>
          <a:p>
            <a:pPr marL="285750" indent="-285750">
              <a:buFont typeface="Arial" panose="020B0604020202020204" pitchFamily="34" charset="0"/>
              <a:buChar char="•"/>
            </a:pPr>
            <a:r>
              <a:rPr lang="en-US" sz="1600" dirty="0">
                <a:latin typeface="Bahnschrift Light" panose="020B0502040204020203" pitchFamily="34" charset="0"/>
              </a:rPr>
              <a:t>Emergency Food Assistance program (TEFAP) / Commodity Supplemental Food Program (CSFP)</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The Emergency Food Assistance Program (TEFAP) provides free foods to low-income households throughout Kansas. TEFAP food is shipped throughout the year to DCF partner organizations for distribution. The Commodity Supplemental Food Program (CSFP) distributes monthly food packages to persons 60 years or older with income less than 130% of the Federal Poverty Level. </a:t>
            </a:r>
          </a:p>
        </p:txBody>
      </p:sp>
    </p:spTree>
    <p:extLst>
      <p:ext uri="{BB962C8B-B14F-4D97-AF65-F5344CB8AC3E}">
        <p14:creationId xmlns:p14="http://schemas.microsoft.com/office/powerpoint/2010/main" val="2472667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155F57F-6C02-422F-938A-4E443DBB8B44}"/>
              </a:ext>
            </a:extLst>
          </p:cNvPr>
          <p:cNvCxnSpPr>
            <a:cxnSpLocks/>
          </p:cNvCxnSpPr>
          <p:nvPr/>
        </p:nvCxnSpPr>
        <p:spPr>
          <a:xfrm flipH="1">
            <a:off x="1115456" y="1979714"/>
            <a:ext cx="3906199" cy="0"/>
          </a:xfrm>
          <a:prstGeom prst="line">
            <a:avLst/>
          </a:prstGeom>
          <a:ln w="19050">
            <a:solidFill>
              <a:srgbClr val="FDB82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3150A87-3649-4BC8-85B9-BE9F85A02552}"/>
              </a:ext>
            </a:extLst>
          </p:cNvPr>
          <p:cNvSpPr>
            <a:spLocks noGrp="1"/>
          </p:cNvSpPr>
          <p:nvPr>
            <p:ph type="title"/>
          </p:nvPr>
        </p:nvSpPr>
        <p:spPr>
          <a:xfrm>
            <a:off x="1024128" y="0"/>
            <a:ext cx="9720072" cy="1499616"/>
          </a:xfrm>
        </p:spPr>
        <p:txBody>
          <a:bodyPr/>
          <a:lstStyle/>
          <a:p>
            <a:r>
              <a:rPr lang="en-US" dirty="0">
                <a:latin typeface="Bahnschrift SemiBold Condensed" panose="020B0502040204020203" pitchFamily="34" charset="0"/>
              </a:rPr>
              <a:t>FOOD SECURITY</a:t>
            </a:r>
          </a:p>
        </p:txBody>
      </p:sp>
      <p:sp>
        <p:nvSpPr>
          <p:cNvPr id="3" name="Content Placeholder 2">
            <a:extLst>
              <a:ext uri="{FF2B5EF4-FFF2-40B4-BE49-F238E27FC236}">
                <a16:creationId xmlns:a16="http://schemas.microsoft.com/office/drawing/2014/main" id="{6F455A36-6D66-4058-906D-91CCB20A55C7}"/>
              </a:ext>
            </a:extLst>
          </p:cNvPr>
          <p:cNvSpPr>
            <a:spLocks noGrp="1"/>
          </p:cNvSpPr>
          <p:nvPr>
            <p:ph idx="1"/>
          </p:nvPr>
        </p:nvSpPr>
        <p:spPr>
          <a:xfrm>
            <a:off x="1447800" y="1499616"/>
            <a:ext cx="3466799" cy="480098"/>
          </a:xfrm>
        </p:spPr>
        <p:txBody>
          <a:bodyPr>
            <a:normAutofit/>
          </a:bodyPr>
          <a:lstStyle/>
          <a:p>
            <a:r>
              <a:rPr lang="en-US" sz="2800" dirty="0">
                <a:solidFill>
                  <a:schemeClr val="tx1">
                    <a:lumMod val="90000"/>
                    <a:lumOff val="10000"/>
                  </a:schemeClr>
                </a:solidFill>
                <a:latin typeface="Bahnschrift" panose="020B0502040204020203" pitchFamily="34" charset="0"/>
              </a:rPr>
              <a:t>Existing Resources</a:t>
            </a:r>
          </a:p>
        </p:txBody>
      </p:sp>
      <p:grpSp>
        <p:nvGrpSpPr>
          <p:cNvPr id="32" name="Group 31">
            <a:extLst>
              <a:ext uri="{FF2B5EF4-FFF2-40B4-BE49-F238E27FC236}">
                <a16:creationId xmlns:a16="http://schemas.microsoft.com/office/drawing/2014/main" id="{DCB3E112-E3F6-4ED9-933C-07FFAE1E5AE9}"/>
              </a:ext>
            </a:extLst>
          </p:cNvPr>
          <p:cNvGrpSpPr/>
          <p:nvPr/>
        </p:nvGrpSpPr>
        <p:grpSpPr>
          <a:xfrm>
            <a:off x="539913" y="1329134"/>
            <a:ext cx="741715" cy="741715"/>
            <a:chOff x="2005575" y="1987756"/>
            <a:chExt cx="1033762" cy="1033762"/>
          </a:xfrm>
        </p:grpSpPr>
        <p:sp>
          <p:nvSpPr>
            <p:cNvPr id="12" name="Oval 11">
              <a:extLst>
                <a:ext uri="{FF2B5EF4-FFF2-40B4-BE49-F238E27FC236}">
                  <a16:creationId xmlns:a16="http://schemas.microsoft.com/office/drawing/2014/main" id="{B207485B-2BE5-496E-93EF-EA1757B4DB5C}"/>
                </a:ext>
              </a:extLst>
            </p:cNvPr>
            <p:cNvSpPr/>
            <p:nvPr/>
          </p:nvSpPr>
          <p:spPr>
            <a:xfrm>
              <a:off x="2005575" y="1987756"/>
              <a:ext cx="1033762" cy="1033762"/>
            </a:xfrm>
            <a:prstGeom prst="ellipse">
              <a:avLst/>
            </a:prstGeom>
            <a:solidFill>
              <a:srgbClr val="1E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User network">
              <a:extLst>
                <a:ext uri="{FF2B5EF4-FFF2-40B4-BE49-F238E27FC236}">
                  <a16:creationId xmlns:a16="http://schemas.microsoft.com/office/drawing/2014/main" id="{000DAFEB-984C-4E06-B415-3C247C53E1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5256" y="2049500"/>
              <a:ext cx="914400" cy="914400"/>
            </a:xfrm>
            <a:prstGeom prst="rect">
              <a:avLst/>
            </a:prstGeom>
          </p:spPr>
        </p:pic>
      </p:grpSp>
      <p:sp>
        <p:nvSpPr>
          <p:cNvPr id="19" name="TextBox 18">
            <a:extLst>
              <a:ext uri="{FF2B5EF4-FFF2-40B4-BE49-F238E27FC236}">
                <a16:creationId xmlns:a16="http://schemas.microsoft.com/office/drawing/2014/main" id="{24813E09-5854-462B-8D16-AA22C5CF9C01}"/>
              </a:ext>
            </a:extLst>
          </p:cNvPr>
          <p:cNvSpPr txBox="1"/>
          <p:nvPr/>
        </p:nvSpPr>
        <p:spPr>
          <a:xfrm>
            <a:off x="1115456" y="2190668"/>
            <a:ext cx="10437271" cy="344709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Bahnschrift Light" panose="020B0502040204020203" pitchFamily="34" charset="0"/>
              </a:rPr>
              <a:t>Supplemental Nutrition Assistance Program (SNAP) Food Assistance</a:t>
            </a:r>
          </a:p>
          <a:p>
            <a:pPr marL="800100" lvl="1" indent="-342900">
              <a:spcAft>
                <a:spcPts val="600"/>
              </a:spcAft>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SNAP food assistance (formerly known as food stamps) provides qualifying low-income households with benefits to buy food. Beginning in March, federal legislation has allowed DCF to increase all SNAP household’s monthly benefit to the maximum allowed for the size of the family regardless of income. The maximum monthly benefit for a family of four is $646. The maximum benefits have been approved for distribution through July and DCF will continue to apply for and distribute the maximum benefit for as many months as the USDA allows. Without the maximum benefit the average SNAP benefit in FY 20 was ~$115 per person per month. </a:t>
            </a:r>
            <a:endParaRPr lang="en-US" sz="1600" dirty="0">
              <a:latin typeface="Bahnschrift Light" panose="020B0502040204020203" pitchFamily="34" charset="0"/>
            </a:endParaRPr>
          </a:p>
          <a:p>
            <a:pPr marL="285750" indent="-285750">
              <a:buFont typeface="Arial" panose="020B0604020202020204" pitchFamily="34" charset="0"/>
              <a:buChar char="•"/>
            </a:pPr>
            <a:r>
              <a:rPr lang="en-US" sz="1600" dirty="0">
                <a:latin typeface="Bahnschrift Light" panose="020B0502040204020203" pitchFamily="34" charset="0"/>
              </a:rPr>
              <a:t>Pandemic-EBT</a:t>
            </a:r>
          </a:p>
          <a:p>
            <a:pPr marL="742950" lvl="1" indent="-285750">
              <a:spcAft>
                <a:spcPts val="600"/>
              </a:spcAft>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Pandemic-EBT (P-EBT) provides a one-time benefit to the families of children who lost access to free or reduced-price school meals due to school closures.</a:t>
            </a:r>
            <a:endParaRPr lang="en-US" sz="1600" dirty="0">
              <a:latin typeface="Bahnschrift Light" panose="020B0502040204020203" pitchFamily="34" charset="0"/>
            </a:endParaRPr>
          </a:p>
          <a:p>
            <a:pPr marL="285750" indent="-285750">
              <a:buFont typeface="Arial" panose="020B0604020202020204" pitchFamily="34" charset="0"/>
              <a:buChar char="•"/>
            </a:pPr>
            <a:r>
              <a:rPr lang="en-US" sz="1600" dirty="0">
                <a:latin typeface="Bahnschrift Light" panose="020B0502040204020203" pitchFamily="34" charset="0"/>
              </a:rPr>
              <a:t>Online EBT</a:t>
            </a:r>
          </a:p>
          <a:p>
            <a:pPr marL="742950" lvl="1" indent="-285750">
              <a:spcAft>
                <a:spcPts val="600"/>
              </a:spcAft>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The USDA recently approved Kansas for an Online EBT program which, when it goes live in September, will allow SNAP recipients to use their SNAP benefits to place online orders for grocery delivery and pickup.</a:t>
            </a:r>
          </a:p>
        </p:txBody>
      </p:sp>
    </p:spTree>
    <p:extLst>
      <p:ext uri="{BB962C8B-B14F-4D97-AF65-F5344CB8AC3E}">
        <p14:creationId xmlns:p14="http://schemas.microsoft.com/office/powerpoint/2010/main" val="163853955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373E503D086D419229AFC33598A128" ma:contentTypeVersion="11" ma:contentTypeDescription="Create a new document." ma:contentTypeScope="" ma:versionID="76164da1a5c9e9e4cb85786985d06a8a">
  <xsd:schema xmlns:xsd="http://www.w3.org/2001/XMLSchema" xmlns:xs="http://www.w3.org/2001/XMLSchema" xmlns:p="http://schemas.microsoft.com/office/2006/metadata/properties" xmlns:ns3="3315ad65-03cc-489a-94b7-b5679fd91de3" xmlns:ns4="6570c842-510f-44e1-bc95-20f830265147" targetNamespace="http://schemas.microsoft.com/office/2006/metadata/properties" ma:root="true" ma:fieldsID="8546717004e00155910c0f13a65a709e" ns3:_="" ns4:_="">
    <xsd:import namespace="3315ad65-03cc-489a-94b7-b5679fd91de3"/>
    <xsd:import namespace="6570c842-510f-44e1-bc95-20f83026514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5ad65-03cc-489a-94b7-b5679fd91d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70c842-510f-44e1-bc95-20f83026514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6B144F-F856-4A64-9699-BDD39E963B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15ad65-03cc-489a-94b7-b5679fd91de3"/>
    <ds:schemaRef ds:uri="6570c842-510f-44e1-bc95-20f8302651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B85D32-AAD7-48BE-A5BE-7BF495BA1622}">
  <ds:schemaRefs>
    <ds:schemaRef ds:uri="http://schemas.microsoft.com/sharepoint/v3/contenttype/forms"/>
  </ds:schemaRefs>
</ds:datastoreItem>
</file>

<file path=customXml/itemProps3.xml><?xml version="1.0" encoding="utf-8"?>
<ds:datastoreItem xmlns:ds="http://schemas.openxmlformats.org/officeDocument/2006/customXml" ds:itemID="{E46C290E-EA2F-461B-9742-C514D2CBACCA}">
  <ds:schemaRefs>
    <ds:schemaRef ds:uri="http://schemas.openxmlformats.org/package/2006/metadata/core-properties"/>
    <ds:schemaRef ds:uri="http://purl.org/dc/dcmitype/"/>
    <ds:schemaRef ds:uri="http://purl.org/dc/elements/1.1/"/>
    <ds:schemaRef ds:uri="3315ad65-03cc-489a-94b7-b5679fd91de3"/>
    <ds:schemaRef ds:uri="http://schemas.microsoft.com/office/2006/metadata/properties"/>
    <ds:schemaRef ds:uri="6570c842-510f-44e1-bc95-20f830265147"/>
    <ds:schemaRef ds:uri="http://schemas.microsoft.com/office/2006/documentManagement/types"/>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Integral</Template>
  <TotalTime>810</TotalTime>
  <Words>1807</Words>
  <Application>Microsoft Office PowerPoint</Application>
  <PresentationFormat>Widescreen</PresentationFormat>
  <Paragraphs>197</Paragraphs>
  <Slides>14</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Arial</vt:lpstr>
      <vt:lpstr>Bahnschrift</vt:lpstr>
      <vt:lpstr>Bahnschrift Light</vt:lpstr>
      <vt:lpstr>Bahnschrift SemiBold</vt:lpstr>
      <vt:lpstr>Bahnschrift SemiBold Condensed</vt:lpstr>
      <vt:lpstr>Bahnschrift SemiLight</vt:lpstr>
      <vt:lpstr>Calibri</vt:lpstr>
      <vt:lpstr>Courier New</vt:lpstr>
      <vt:lpstr>Times New Roman</vt:lpstr>
      <vt:lpstr>Tw Cen MT</vt:lpstr>
      <vt:lpstr>Tw Cen MT Condensed</vt:lpstr>
      <vt:lpstr>Wingdings 3</vt:lpstr>
      <vt:lpstr>Integral</vt:lpstr>
      <vt:lpstr>CORONAVIRUS RELIEF FUND</vt:lpstr>
      <vt:lpstr>overview</vt:lpstr>
      <vt:lpstr>Ideas for county investments</vt:lpstr>
      <vt:lpstr>CONNECTIVITY</vt:lpstr>
      <vt:lpstr>CONNECTIVITY</vt:lpstr>
      <vt:lpstr>HOUSING</vt:lpstr>
      <vt:lpstr>HOUSING</vt:lpstr>
      <vt:lpstr>FOOD SECURITY</vt:lpstr>
      <vt:lpstr>FOOD SECURITY</vt:lpstr>
      <vt:lpstr>FOOD SECURITY</vt:lpstr>
      <vt:lpstr>CHILDCARE</vt:lpstr>
      <vt:lpstr>CHILDCARE</vt:lpstr>
      <vt:lpstr>NAVIGATION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SPARK WEBINAR</dc:title>
  <dc:creator>Kelly Werther [DCF]</dc:creator>
  <cp:lastModifiedBy>Dorsey, Gabe [GO]</cp:lastModifiedBy>
  <cp:revision>48</cp:revision>
  <dcterms:created xsi:type="dcterms:W3CDTF">2020-07-09T14:04:31Z</dcterms:created>
  <dcterms:modified xsi:type="dcterms:W3CDTF">2020-07-15T18:12:41Z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0x010100F1373E503D086D419229AFC33598A128</vt:lpwstr>
  </property>
</Properties>
</file>